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78" r:id="rId4"/>
    <p:sldId id="279" r:id="rId5"/>
    <p:sldId id="280" r:id="rId6"/>
    <p:sldId id="281" r:id="rId7"/>
    <p:sldId id="301" r:id="rId8"/>
    <p:sldId id="282" r:id="rId9"/>
    <p:sldId id="302" r:id="rId10"/>
    <p:sldId id="283" r:id="rId11"/>
    <p:sldId id="284" r:id="rId12"/>
    <p:sldId id="285" r:id="rId13"/>
    <p:sldId id="286" r:id="rId14"/>
    <p:sldId id="287" r:id="rId15"/>
    <p:sldId id="288" r:id="rId16"/>
    <p:sldId id="291" r:id="rId17"/>
    <p:sldId id="292" r:id="rId18"/>
    <p:sldId id="293" r:id="rId19"/>
    <p:sldId id="294" r:id="rId20"/>
    <p:sldId id="295" r:id="rId21"/>
    <p:sldId id="296" r:id="rId22"/>
    <p:sldId id="257" r:id="rId23"/>
    <p:sldId id="258" r:id="rId24"/>
    <p:sldId id="297"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300" r:id="rId38"/>
    <p:sldId id="271" r:id="rId39"/>
    <p:sldId id="272" r:id="rId40"/>
    <p:sldId id="273" r:id="rId41"/>
    <p:sldId id="274" r:id="rId42"/>
    <p:sldId id="275" r:id="rId43"/>
    <p:sldId id="276" r:id="rId44"/>
    <p:sldId id="289" r:id="rId45"/>
    <p:sldId id="29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5FF18-BBCE-4DA4-AB59-F6DDFF8B47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16BDEA6-D49E-48F0-AF35-569D7D5E49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DB0453E-A9A9-4339-9B65-83C011830ADD}"/>
              </a:ext>
            </a:extLst>
          </p:cNvPr>
          <p:cNvSpPr>
            <a:spLocks noGrp="1"/>
          </p:cNvSpPr>
          <p:nvPr>
            <p:ph type="dt" sz="half" idx="10"/>
          </p:nvPr>
        </p:nvSpPr>
        <p:spPr/>
        <p:txBody>
          <a:bodyPr/>
          <a:lstStyle/>
          <a:p>
            <a:fld id="{18D5BC3D-8D0A-461B-BA8F-BA310162ED48}" type="datetimeFigureOut">
              <a:rPr lang="en-IN" smtClean="0"/>
              <a:t>15-04-2022</a:t>
            </a:fld>
            <a:endParaRPr lang="en-IN"/>
          </a:p>
        </p:txBody>
      </p:sp>
      <p:sp>
        <p:nvSpPr>
          <p:cNvPr id="5" name="Footer Placeholder 4">
            <a:extLst>
              <a:ext uri="{FF2B5EF4-FFF2-40B4-BE49-F238E27FC236}">
                <a16:creationId xmlns:a16="http://schemas.microsoft.com/office/drawing/2014/main" id="{63B4E191-62B0-40F8-88D5-BE60175FC8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69783B-70D7-430A-8245-4E0B3B944FC9}"/>
              </a:ext>
            </a:extLst>
          </p:cNvPr>
          <p:cNvSpPr>
            <a:spLocks noGrp="1"/>
          </p:cNvSpPr>
          <p:nvPr>
            <p:ph type="sldNum" sz="quarter" idx="12"/>
          </p:nvPr>
        </p:nvSpPr>
        <p:spPr/>
        <p:txBody>
          <a:bodyPr/>
          <a:lstStyle/>
          <a:p>
            <a:fld id="{DB3E8930-4B6F-4525-B0B8-CB24A38BF0E3}" type="slidenum">
              <a:rPr lang="en-IN" smtClean="0"/>
              <a:t>‹#›</a:t>
            </a:fld>
            <a:endParaRPr lang="en-IN"/>
          </a:p>
        </p:txBody>
      </p:sp>
    </p:spTree>
    <p:extLst>
      <p:ext uri="{BB962C8B-B14F-4D97-AF65-F5344CB8AC3E}">
        <p14:creationId xmlns:p14="http://schemas.microsoft.com/office/powerpoint/2010/main" val="254176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D3723-CF46-4776-9A99-E98D4C3455E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F37ADB-FA76-4587-8B88-0DD8DD49B8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892E3C-3D3A-47F7-B745-2BE05A4D7877}"/>
              </a:ext>
            </a:extLst>
          </p:cNvPr>
          <p:cNvSpPr>
            <a:spLocks noGrp="1"/>
          </p:cNvSpPr>
          <p:nvPr>
            <p:ph type="dt" sz="half" idx="10"/>
          </p:nvPr>
        </p:nvSpPr>
        <p:spPr/>
        <p:txBody>
          <a:bodyPr/>
          <a:lstStyle/>
          <a:p>
            <a:fld id="{18D5BC3D-8D0A-461B-BA8F-BA310162ED48}" type="datetimeFigureOut">
              <a:rPr lang="en-IN" smtClean="0"/>
              <a:t>15-04-2022</a:t>
            </a:fld>
            <a:endParaRPr lang="en-IN"/>
          </a:p>
        </p:txBody>
      </p:sp>
      <p:sp>
        <p:nvSpPr>
          <p:cNvPr id="5" name="Footer Placeholder 4">
            <a:extLst>
              <a:ext uri="{FF2B5EF4-FFF2-40B4-BE49-F238E27FC236}">
                <a16:creationId xmlns:a16="http://schemas.microsoft.com/office/drawing/2014/main" id="{1544C49C-6F93-4A85-B67A-167C14B9B3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14230A-428A-4413-A9AC-9B06A7E09190}"/>
              </a:ext>
            </a:extLst>
          </p:cNvPr>
          <p:cNvSpPr>
            <a:spLocks noGrp="1"/>
          </p:cNvSpPr>
          <p:nvPr>
            <p:ph type="sldNum" sz="quarter" idx="12"/>
          </p:nvPr>
        </p:nvSpPr>
        <p:spPr/>
        <p:txBody>
          <a:bodyPr/>
          <a:lstStyle/>
          <a:p>
            <a:fld id="{DB3E8930-4B6F-4525-B0B8-CB24A38BF0E3}" type="slidenum">
              <a:rPr lang="en-IN" smtClean="0"/>
              <a:t>‹#›</a:t>
            </a:fld>
            <a:endParaRPr lang="en-IN"/>
          </a:p>
        </p:txBody>
      </p:sp>
    </p:spTree>
    <p:extLst>
      <p:ext uri="{BB962C8B-B14F-4D97-AF65-F5344CB8AC3E}">
        <p14:creationId xmlns:p14="http://schemas.microsoft.com/office/powerpoint/2010/main" val="2529363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2B3D5E-CC8F-4A0E-9CC9-E750CFA1E79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D01DE48-EB3F-4332-BFBA-849DFEAFC0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870411-94CC-4C91-A43B-5520CE0DDA13}"/>
              </a:ext>
            </a:extLst>
          </p:cNvPr>
          <p:cNvSpPr>
            <a:spLocks noGrp="1"/>
          </p:cNvSpPr>
          <p:nvPr>
            <p:ph type="dt" sz="half" idx="10"/>
          </p:nvPr>
        </p:nvSpPr>
        <p:spPr/>
        <p:txBody>
          <a:bodyPr/>
          <a:lstStyle/>
          <a:p>
            <a:fld id="{18D5BC3D-8D0A-461B-BA8F-BA310162ED48}" type="datetimeFigureOut">
              <a:rPr lang="en-IN" smtClean="0"/>
              <a:t>15-04-2022</a:t>
            </a:fld>
            <a:endParaRPr lang="en-IN"/>
          </a:p>
        </p:txBody>
      </p:sp>
      <p:sp>
        <p:nvSpPr>
          <p:cNvPr id="5" name="Footer Placeholder 4">
            <a:extLst>
              <a:ext uri="{FF2B5EF4-FFF2-40B4-BE49-F238E27FC236}">
                <a16:creationId xmlns:a16="http://schemas.microsoft.com/office/drawing/2014/main" id="{A34C740F-C0CC-44B5-BADF-6EC06BEFE5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A7B5F1-34BF-4031-B5AE-9F53D125BBEA}"/>
              </a:ext>
            </a:extLst>
          </p:cNvPr>
          <p:cNvSpPr>
            <a:spLocks noGrp="1"/>
          </p:cNvSpPr>
          <p:nvPr>
            <p:ph type="sldNum" sz="quarter" idx="12"/>
          </p:nvPr>
        </p:nvSpPr>
        <p:spPr/>
        <p:txBody>
          <a:bodyPr/>
          <a:lstStyle/>
          <a:p>
            <a:fld id="{DB3E8930-4B6F-4525-B0B8-CB24A38BF0E3}" type="slidenum">
              <a:rPr lang="en-IN" smtClean="0"/>
              <a:t>‹#›</a:t>
            </a:fld>
            <a:endParaRPr lang="en-IN"/>
          </a:p>
        </p:txBody>
      </p:sp>
    </p:spTree>
    <p:extLst>
      <p:ext uri="{BB962C8B-B14F-4D97-AF65-F5344CB8AC3E}">
        <p14:creationId xmlns:p14="http://schemas.microsoft.com/office/powerpoint/2010/main" val="1325520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63D7-655E-4F4D-A4B9-D7F533A98A2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B0BE5A-9B5D-4338-85A1-0F8FCD6569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D920B6-072D-4C27-8A36-7F18010D1341}"/>
              </a:ext>
            </a:extLst>
          </p:cNvPr>
          <p:cNvSpPr>
            <a:spLocks noGrp="1"/>
          </p:cNvSpPr>
          <p:nvPr>
            <p:ph type="dt" sz="half" idx="10"/>
          </p:nvPr>
        </p:nvSpPr>
        <p:spPr/>
        <p:txBody>
          <a:bodyPr/>
          <a:lstStyle/>
          <a:p>
            <a:fld id="{18D5BC3D-8D0A-461B-BA8F-BA310162ED48}" type="datetimeFigureOut">
              <a:rPr lang="en-IN" smtClean="0"/>
              <a:t>15-04-2022</a:t>
            </a:fld>
            <a:endParaRPr lang="en-IN"/>
          </a:p>
        </p:txBody>
      </p:sp>
      <p:sp>
        <p:nvSpPr>
          <p:cNvPr id="5" name="Footer Placeholder 4">
            <a:extLst>
              <a:ext uri="{FF2B5EF4-FFF2-40B4-BE49-F238E27FC236}">
                <a16:creationId xmlns:a16="http://schemas.microsoft.com/office/drawing/2014/main" id="{765FCDD0-F90B-4B49-82B4-533A6FAD6A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D69412-3DC6-4726-AE69-D86C49571FCB}"/>
              </a:ext>
            </a:extLst>
          </p:cNvPr>
          <p:cNvSpPr>
            <a:spLocks noGrp="1"/>
          </p:cNvSpPr>
          <p:nvPr>
            <p:ph type="sldNum" sz="quarter" idx="12"/>
          </p:nvPr>
        </p:nvSpPr>
        <p:spPr/>
        <p:txBody>
          <a:bodyPr/>
          <a:lstStyle/>
          <a:p>
            <a:fld id="{DB3E8930-4B6F-4525-B0B8-CB24A38BF0E3}" type="slidenum">
              <a:rPr lang="en-IN" smtClean="0"/>
              <a:t>‹#›</a:t>
            </a:fld>
            <a:endParaRPr lang="en-IN"/>
          </a:p>
        </p:txBody>
      </p:sp>
    </p:spTree>
    <p:extLst>
      <p:ext uri="{BB962C8B-B14F-4D97-AF65-F5344CB8AC3E}">
        <p14:creationId xmlns:p14="http://schemas.microsoft.com/office/powerpoint/2010/main" val="3506189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818FE-C88B-4AB1-B9AB-0F31E23FF0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01336DD-9DFC-4D31-842B-D2014D7CBC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04BA35-8CFC-49E3-B0AE-2D2405A79E3C}"/>
              </a:ext>
            </a:extLst>
          </p:cNvPr>
          <p:cNvSpPr>
            <a:spLocks noGrp="1"/>
          </p:cNvSpPr>
          <p:nvPr>
            <p:ph type="dt" sz="half" idx="10"/>
          </p:nvPr>
        </p:nvSpPr>
        <p:spPr/>
        <p:txBody>
          <a:bodyPr/>
          <a:lstStyle/>
          <a:p>
            <a:fld id="{18D5BC3D-8D0A-461B-BA8F-BA310162ED48}" type="datetimeFigureOut">
              <a:rPr lang="en-IN" smtClean="0"/>
              <a:t>15-04-2022</a:t>
            </a:fld>
            <a:endParaRPr lang="en-IN"/>
          </a:p>
        </p:txBody>
      </p:sp>
      <p:sp>
        <p:nvSpPr>
          <p:cNvPr id="5" name="Footer Placeholder 4">
            <a:extLst>
              <a:ext uri="{FF2B5EF4-FFF2-40B4-BE49-F238E27FC236}">
                <a16:creationId xmlns:a16="http://schemas.microsoft.com/office/drawing/2014/main" id="{FCAFE96F-6BF2-470D-9513-038B6B450C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46A23B-8C0C-4C1E-A8D8-DBD20BE4865B}"/>
              </a:ext>
            </a:extLst>
          </p:cNvPr>
          <p:cNvSpPr>
            <a:spLocks noGrp="1"/>
          </p:cNvSpPr>
          <p:nvPr>
            <p:ph type="sldNum" sz="quarter" idx="12"/>
          </p:nvPr>
        </p:nvSpPr>
        <p:spPr/>
        <p:txBody>
          <a:bodyPr/>
          <a:lstStyle/>
          <a:p>
            <a:fld id="{DB3E8930-4B6F-4525-B0B8-CB24A38BF0E3}" type="slidenum">
              <a:rPr lang="en-IN" smtClean="0"/>
              <a:t>‹#›</a:t>
            </a:fld>
            <a:endParaRPr lang="en-IN"/>
          </a:p>
        </p:txBody>
      </p:sp>
    </p:spTree>
    <p:extLst>
      <p:ext uri="{BB962C8B-B14F-4D97-AF65-F5344CB8AC3E}">
        <p14:creationId xmlns:p14="http://schemas.microsoft.com/office/powerpoint/2010/main" val="2661977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9BD4-5FBB-419E-BFFC-F380712D65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62E204-A512-4C45-B1CC-DF0BE6FA28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9D88E41-824E-44B7-92E3-C635695A1E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AF206D5-726F-49C6-9EB8-F73984A96462}"/>
              </a:ext>
            </a:extLst>
          </p:cNvPr>
          <p:cNvSpPr>
            <a:spLocks noGrp="1"/>
          </p:cNvSpPr>
          <p:nvPr>
            <p:ph type="dt" sz="half" idx="10"/>
          </p:nvPr>
        </p:nvSpPr>
        <p:spPr/>
        <p:txBody>
          <a:bodyPr/>
          <a:lstStyle/>
          <a:p>
            <a:fld id="{18D5BC3D-8D0A-461B-BA8F-BA310162ED48}" type="datetimeFigureOut">
              <a:rPr lang="en-IN" smtClean="0"/>
              <a:t>15-04-2022</a:t>
            </a:fld>
            <a:endParaRPr lang="en-IN"/>
          </a:p>
        </p:txBody>
      </p:sp>
      <p:sp>
        <p:nvSpPr>
          <p:cNvPr id="6" name="Footer Placeholder 5">
            <a:extLst>
              <a:ext uri="{FF2B5EF4-FFF2-40B4-BE49-F238E27FC236}">
                <a16:creationId xmlns:a16="http://schemas.microsoft.com/office/drawing/2014/main" id="{6956926B-35F5-42FC-B283-AC067E6D6F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C12E26-C2F1-4C11-BA1E-50890041486F}"/>
              </a:ext>
            </a:extLst>
          </p:cNvPr>
          <p:cNvSpPr>
            <a:spLocks noGrp="1"/>
          </p:cNvSpPr>
          <p:nvPr>
            <p:ph type="sldNum" sz="quarter" idx="12"/>
          </p:nvPr>
        </p:nvSpPr>
        <p:spPr/>
        <p:txBody>
          <a:bodyPr/>
          <a:lstStyle/>
          <a:p>
            <a:fld id="{DB3E8930-4B6F-4525-B0B8-CB24A38BF0E3}" type="slidenum">
              <a:rPr lang="en-IN" smtClean="0"/>
              <a:t>‹#›</a:t>
            </a:fld>
            <a:endParaRPr lang="en-IN"/>
          </a:p>
        </p:txBody>
      </p:sp>
    </p:spTree>
    <p:extLst>
      <p:ext uri="{BB962C8B-B14F-4D97-AF65-F5344CB8AC3E}">
        <p14:creationId xmlns:p14="http://schemas.microsoft.com/office/powerpoint/2010/main" val="77019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6A9A-BFC0-4C00-9108-1F121D1C554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B4E29A6-6CA5-4F7F-9BB3-BA13DE8ECC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40B7E5-A307-40A7-832C-E0DAAE4B4C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B1A304E-82A7-459E-AD1F-D598CEF54E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D999CB-292F-460F-9F6F-674AB9972E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F0DADDB-9C2F-4ED5-9E7B-D62D7D2B846A}"/>
              </a:ext>
            </a:extLst>
          </p:cNvPr>
          <p:cNvSpPr>
            <a:spLocks noGrp="1"/>
          </p:cNvSpPr>
          <p:nvPr>
            <p:ph type="dt" sz="half" idx="10"/>
          </p:nvPr>
        </p:nvSpPr>
        <p:spPr/>
        <p:txBody>
          <a:bodyPr/>
          <a:lstStyle/>
          <a:p>
            <a:fld id="{18D5BC3D-8D0A-461B-BA8F-BA310162ED48}" type="datetimeFigureOut">
              <a:rPr lang="en-IN" smtClean="0"/>
              <a:t>15-04-2022</a:t>
            </a:fld>
            <a:endParaRPr lang="en-IN"/>
          </a:p>
        </p:txBody>
      </p:sp>
      <p:sp>
        <p:nvSpPr>
          <p:cNvPr id="8" name="Footer Placeholder 7">
            <a:extLst>
              <a:ext uri="{FF2B5EF4-FFF2-40B4-BE49-F238E27FC236}">
                <a16:creationId xmlns:a16="http://schemas.microsoft.com/office/drawing/2014/main" id="{19CA8B63-8EDB-488B-85F9-0DEAE5172D9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07D38F9-94BD-42B7-856C-B14A25A31E6B}"/>
              </a:ext>
            </a:extLst>
          </p:cNvPr>
          <p:cNvSpPr>
            <a:spLocks noGrp="1"/>
          </p:cNvSpPr>
          <p:nvPr>
            <p:ph type="sldNum" sz="quarter" idx="12"/>
          </p:nvPr>
        </p:nvSpPr>
        <p:spPr/>
        <p:txBody>
          <a:bodyPr/>
          <a:lstStyle/>
          <a:p>
            <a:fld id="{DB3E8930-4B6F-4525-B0B8-CB24A38BF0E3}" type="slidenum">
              <a:rPr lang="en-IN" smtClean="0"/>
              <a:t>‹#›</a:t>
            </a:fld>
            <a:endParaRPr lang="en-IN"/>
          </a:p>
        </p:txBody>
      </p:sp>
    </p:spTree>
    <p:extLst>
      <p:ext uri="{BB962C8B-B14F-4D97-AF65-F5344CB8AC3E}">
        <p14:creationId xmlns:p14="http://schemas.microsoft.com/office/powerpoint/2010/main" val="4146976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C9B71-5A77-4FA7-B954-1F8A34EF2CC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5D32956-94A2-4536-80FA-94C50F273406}"/>
              </a:ext>
            </a:extLst>
          </p:cNvPr>
          <p:cNvSpPr>
            <a:spLocks noGrp="1"/>
          </p:cNvSpPr>
          <p:nvPr>
            <p:ph type="dt" sz="half" idx="10"/>
          </p:nvPr>
        </p:nvSpPr>
        <p:spPr/>
        <p:txBody>
          <a:bodyPr/>
          <a:lstStyle/>
          <a:p>
            <a:fld id="{18D5BC3D-8D0A-461B-BA8F-BA310162ED48}" type="datetimeFigureOut">
              <a:rPr lang="en-IN" smtClean="0"/>
              <a:t>15-04-2022</a:t>
            </a:fld>
            <a:endParaRPr lang="en-IN"/>
          </a:p>
        </p:txBody>
      </p:sp>
      <p:sp>
        <p:nvSpPr>
          <p:cNvPr id="4" name="Footer Placeholder 3">
            <a:extLst>
              <a:ext uri="{FF2B5EF4-FFF2-40B4-BE49-F238E27FC236}">
                <a16:creationId xmlns:a16="http://schemas.microsoft.com/office/drawing/2014/main" id="{630953A0-D9E7-406B-A1CD-7C1E5DEEBA8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A8C30E8-929B-4D5F-83B0-40757A4EA1A9}"/>
              </a:ext>
            </a:extLst>
          </p:cNvPr>
          <p:cNvSpPr>
            <a:spLocks noGrp="1"/>
          </p:cNvSpPr>
          <p:nvPr>
            <p:ph type="sldNum" sz="quarter" idx="12"/>
          </p:nvPr>
        </p:nvSpPr>
        <p:spPr/>
        <p:txBody>
          <a:bodyPr/>
          <a:lstStyle/>
          <a:p>
            <a:fld id="{DB3E8930-4B6F-4525-B0B8-CB24A38BF0E3}" type="slidenum">
              <a:rPr lang="en-IN" smtClean="0"/>
              <a:t>‹#›</a:t>
            </a:fld>
            <a:endParaRPr lang="en-IN"/>
          </a:p>
        </p:txBody>
      </p:sp>
    </p:spTree>
    <p:extLst>
      <p:ext uri="{BB962C8B-B14F-4D97-AF65-F5344CB8AC3E}">
        <p14:creationId xmlns:p14="http://schemas.microsoft.com/office/powerpoint/2010/main" val="2920179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0DBB57-01E7-4DA9-A5AD-4F0A811B9368}"/>
              </a:ext>
            </a:extLst>
          </p:cNvPr>
          <p:cNvSpPr>
            <a:spLocks noGrp="1"/>
          </p:cNvSpPr>
          <p:nvPr>
            <p:ph type="dt" sz="half" idx="10"/>
          </p:nvPr>
        </p:nvSpPr>
        <p:spPr/>
        <p:txBody>
          <a:bodyPr/>
          <a:lstStyle/>
          <a:p>
            <a:fld id="{18D5BC3D-8D0A-461B-BA8F-BA310162ED48}" type="datetimeFigureOut">
              <a:rPr lang="en-IN" smtClean="0"/>
              <a:t>15-04-2022</a:t>
            </a:fld>
            <a:endParaRPr lang="en-IN"/>
          </a:p>
        </p:txBody>
      </p:sp>
      <p:sp>
        <p:nvSpPr>
          <p:cNvPr id="3" name="Footer Placeholder 2">
            <a:extLst>
              <a:ext uri="{FF2B5EF4-FFF2-40B4-BE49-F238E27FC236}">
                <a16:creationId xmlns:a16="http://schemas.microsoft.com/office/drawing/2014/main" id="{94D9A630-CE5E-4701-AED0-307363BFAA1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BEAFAF1-F21E-4ABC-9E32-A15C1EB52644}"/>
              </a:ext>
            </a:extLst>
          </p:cNvPr>
          <p:cNvSpPr>
            <a:spLocks noGrp="1"/>
          </p:cNvSpPr>
          <p:nvPr>
            <p:ph type="sldNum" sz="quarter" idx="12"/>
          </p:nvPr>
        </p:nvSpPr>
        <p:spPr/>
        <p:txBody>
          <a:bodyPr/>
          <a:lstStyle/>
          <a:p>
            <a:fld id="{DB3E8930-4B6F-4525-B0B8-CB24A38BF0E3}" type="slidenum">
              <a:rPr lang="en-IN" smtClean="0"/>
              <a:t>‹#›</a:t>
            </a:fld>
            <a:endParaRPr lang="en-IN"/>
          </a:p>
        </p:txBody>
      </p:sp>
    </p:spTree>
    <p:extLst>
      <p:ext uri="{BB962C8B-B14F-4D97-AF65-F5344CB8AC3E}">
        <p14:creationId xmlns:p14="http://schemas.microsoft.com/office/powerpoint/2010/main" val="19406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9EE9A-D545-4EF2-BFB7-71ED1432FA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A04C7AE-CDB4-4296-BF37-7F57D51D23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C375AC3-D5EE-47CE-A759-85450A34D1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9F80F1-F9C6-4067-BC87-0E015E609C5A}"/>
              </a:ext>
            </a:extLst>
          </p:cNvPr>
          <p:cNvSpPr>
            <a:spLocks noGrp="1"/>
          </p:cNvSpPr>
          <p:nvPr>
            <p:ph type="dt" sz="half" idx="10"/>
          </p:nvPr>
        </p:nvSpPr>
        <p:spPr/>
        <p:txBody>
          <a:bodyPr/>
          <a:lstStyle/>
          <a:p>
            <a:fld id="{18D5BC3D-8D0A-461B-BA8F-BA310162ED48}" type="datetimeFigureOut">
              <a:rPr lang="en-IN" smtClean="0"/>
              <a:t>15-04-2022</a:t>
            </a:fld>
            <a:endParaRPr lang="en-IN"/>
          </a:p>
        </p:txBody>
      </p:sp>
      <p:sp>
        <p:nvSpPr>
          <p:cNvPr id="6" name="Footer Placeholder 5">
            <a:extLst>
              <a:ext uri="{FF2B5EF4-FFF2-40B4-BE49-F238E27FC236}">
                <a16:creationId xmlns:a16="http://schemas.microsoft.com/office/drawing/2014/main" id="{4022B5A7-F45D-412B-BC68-F161DC6D89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6E6DF6-DD5E-4AC8-9791-9BD87B66ECDE}"/>
              </a:ext>
            </a:extLst>
          </p:cNvPr>
          <p:cNvSpPr>
            <a:spLocks noGrp="1"/>
          </p:cNvSpPr>
          <p:nvPr>
            <p:ph type="sldNum" sz="quarter" idx="12"/>
          </p:nvPr>
        </p:nvSpPr>
        <p:spPr/>
        <p:txBody>
          <a:bodyPr/>
          <a:lstStyle/>
          <a:p>
            <a:fld id="{DB3E8930-4B6F-4525-B0B8-CB24A38BF0E3}" type="slidenum">
              <a:rPr lang="en-IN" smtClean="0"/>
              <a:t>‹#›</a:t>
            </a:fld>
            <a:endParaRPr lang="en-IN"/>
          </a:p>
        </p:txBody>
      </p:sp>
    </p:spTree>
    <p:extLst>
      <p:ext uri="{BB962C8B-B14F-4D97-AF65-F5344CB8AC3E}">
        <p14:creationId xmlns:p14="http://schemas.microsoft.com/office/powerpoint/2010/main" val="2896469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74645-CC32-4A2C-AD71-8C45F18D1D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230129-9970-4985-ACD3-2FF81A561A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DCBE964-F438-4B9A-82A0-EA9F38788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0D1AF2-6936-48B2-84C6-3BB8A7568B95}"/>
              </a:ext>
            </a:extLst>
          </p:cNvPr>
          <p:cNvSpPr>
            <a:spLocks noGrp="1"/>
          </p:cNvSpPr>
          <p:nvPr>
            <p:ph type="dt" sz="half" idx="10"/>
          </p:nvPr>
        </p:nvSpPr>
        <p:spPr/>
        <p:txBody>
          <a:bodyPr/>
          <a:lstStyle/>
          <a:p>
            <a:fld id="{18D5BC3D-8D0A-461B-BA8F-BA310162ED48}" type="datetimeFigureOut">
              <a:rPr lang="en-IN" smtClean="0"/>
              <a:t>15-04-2022</a:t>
            </a:fld>
            <a:endParaRPr lang="en-IN"/>
          </a:p>
        </p:txBody>
      </p:sp>
      <p:sp>
        <p:nvSpPr>
          <p:cNvPr id="6" name="Footer Placeholder 5">
            <a:extLst>
              <a:ext uri="{FF2B5EF4-FFF2-40B4-BE49-F238E27FC236}">
                <a16:creationId xmlns:a16="http://schemas.microsoft.com/office/drawing/2014/main" id="{F9E36E41-F88D-4CC7-92FE-27373DD4790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A46204-B15C-4D5A-A0AF-AF7BEF166943}"/>
              </a:ext>
            </a:extLst>
          </p:cNvPr>
          <p:cNvSpPr>
            <a:spLocks noGrp="1"/>
          </p:cNvSpPr>
          <p:nvPr>
            <p:ph type="sldNum" sz="quarter" idx="12"/>
          </p:nvPr>
        </p:nvSpPr>
        <p:spPr/>
        <p:txBody>
          <a:bodyPr/>
          <a:lstStyle/>
          <a:p>
            <a:fld id="{DB3E8930-4B6F-4525-B0B8-CB24A38BF0E3}" type="slidenum">
              <a:rPr lang="en-IN" smtClean="0"/>
              <a:t>‹#›</a:t>
            </a:fld>
            <a:endParaRPr lang="en-IN"/>
          </a:p>
        </p:txBody>
      </p:sp>
    </p:spTree>
    <p:extLst>
      <p:ext uri="{BB962C8B-B14F-4D97-AF65-F5344CB8AC3E}">
        <p14:creationId xmlns:p14="http://schemas.microsoft.com/office/powerpoint/2010/main" val="131631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02A16A-F00C-44AA-9B5A-B204AA118E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FA0641A-E846-48C0-8E3A-0EB222799D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1179FA-45A1-47DF-936C-A916906B1A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5BC3D-8D0A-461B-BA8F-BA310162ED48}" type="datetimeFigureOut">
              <a:rPr lang="en-IN" smtClean="0"/>
              <a:t>15-04-2022</a:t>
            </a:fld>
            <a:endParaRPr lang="en-IN"/>
          </a:p>
        </p:txBody>
      </p:sp>
      <p:sp>
        <p:nvSpPr>
          <p:cNvPr id="5" name="Footer Placeholder 4">
            <a:extLst>
              <a:ext uri="{FF2B5EF4-FFF2-40B4-BE49-F238E27FC236}">
                <a16:creationId xmlns:a16="http://schemas.microsoft.com/office/drawing/2014/main" id="{7AC1F19D-31C4-4AFA-A74A-9BAB7D2128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BCB9F43-25F4-43B6-AF82-4747DD863E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E8930-4B6F-4525-B0B8-CB24A38BF0E3}" type="slidenum">
              <a:rPr lang="en-IN" smtClean="0"/>
              <a:t>‹#›</a:t>
            </a:fld>
            <a:endParaRPr lang="en-IN"/>
          </a:p>
        </p:txBody>
      </p:sp>
    </p:spTree>
    <p:extLst>
      <p:ext uri="{BB962C8B-B14F-4D97-AF65-F5344CB8AC3E}">
        <p14:creationId xmlns:p14="http://schemas.microsoft.com/office/powerpoint/2010/main" val="3136251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1.xml"/><Relationship Id="rId5" Type="http://schemas.openxmlformats.org/officeDocument/2006/relationships/image" Target="../media/image4.gif"/><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1.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EEE53-1E09-488F-8639-40365CA83BAA}"/>
              </a:ext>
            </a:extLst>
          </p:cNvPr>
          <p:cNvSpPr>
            <a:spLocks noGrp="1"/>
          </p:cNvSpPr>
          <p:nvPr>
            <p:ph type="ctrTitle"/>
          </p:nvPr>
        </p:nvSpPr>
        <p:spPr/>
        <p:txBody>
          <a:bodyPr/>
          <a:lstStyle/>
          <a:p>
            <a:r>
              <a:rPr lang="en-IN" dirty="0"/>
              <a:t>Industrial Economics</a:t>
            </a:r>
          </a:p>
        </p:txBody>
      </p:sp>
      <p:sp>
        <p:nvSpPr>
          <p:cNvPr id="3" name="Subtitle 2">
            <a:extLst>
              <a:ext uri="{FF2B5EF4-FFF2-40B4-BE49-F238E27FC236}">
                <a16:creationId xmlns:a16="http://schemas.microsoft.com/office/drawing/2014/main" id="{6D4539C6-8A97-41F6-A4E6-DA677EB1AD5E}"/>
              </a:ext>
            </a:extLst>
          </p:cNvPr>
          <p:cNvSpPr>
            <a:spLocks noGrp="1"/>
          </p:cNvSpPr>
          <p:nvPr>
            <p:ph type="subTitle" idx="1"/>
          </p:nvPr>
        </p:nvSpPr>
        <p:spPr/>
        <p:txBody>
          <a:bodyPr/>
          <a:lstStyle/>
          <a:p>
            <a:r>
              <a:rPr lang="en-IN" dirty="0"/>
              <a:t>Unit 4</a:t>
            </a:r>
          </a:p>
        </p:txBody>
      </p:sp>
      <p:pic>
        <p:nvPicPr>
          <p:cNvPr id="3074" name="Picture 2" descr="Jones&amp;co - More GIF animations">
            <a:extLst>
              <a:ext uri="{FF2B5EF4-FFF2-40B4-BE49-F238E27FC236}">
                <a16:creationId xmlns:a16="http://schemas.microsoft.com/office/drawing/2014/main" id="{E2633DD6-B8B9-466C-9DA2-B42D3B245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715435" cy="275216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dustrial GIF - Find on GIFER">
            <a:extLst>
              <a:ext uri="{FF2B5EF4-FFF2-40B4-BE49-F238E27FC236}">
                <a16:creationId xmlns:a16="http://schemas.microsoft.com/office/drawing/2014/main" id="{B20F2E04-8A66-443C-A894-1DF7B8BA4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0"/>
            <a:ext cx="4572000" cy="275216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ndustrial Automation GIFs - Get the best GIF on GIPHY">
            <a:extLst>
              <a:ext uri="{FF2B5EF4-FFF2-40B4-BE49-F238E27FC236}">
                <a16:creationId xmlns:a16="http://schemas.microsoft.com/office/drawing/2014/main" id="{644C1CB5-776E-4A82-8053-3B94AA551D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29000"/>
            <a:ext cx="497541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ndustries | 360rf">
            <a:extLst>
              <a:ext uri="{FF2B5EF4-FFF2-40B4-BE49-F238E27FC236}">
                <a16:creationId xmlns:a16="http://schemas.microsoft.com/office/drawing/2014/main" id="{2CF6BB9B-1221-40FE-BC98-041C8FDC1F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7550" y="3868737"/>
            <a:ext cx="5124450"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588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667871" y="-280334"/>
            <a:ext cx="10515600" cy="1325563"/>
          </a:xfrm>
        </p:spPr>
        <p:txBody>
          <a:bodyPr/>
          <a:lstStyle/>
          <a:p>
            <a:pPr algn="ctr"/>
            <a:r>
              <a:rPr lang="en-US" dirty="0"/>
              <a:t>Firm</a:t>
            </a:r>
            <a:endParaRPr lang="en-IN" dirty="0"/>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251011" y="579530"/>
            <a:ext cx="11689977" cy="6511551"/>
          </a:xfrm>
        </p:spPr>
        <p:txBody>
          <a:bodyPr>
            <a:normAutofit lnSpcReduction="10000"/>
          </a:bodyPr>
          <a:lstStyle/>
          <a:p>
            <a:pPr algn="just"/>
            <a:r>
              <a:rPr lang="en-US" b="1" dirty="0"/>
              <a:t>Firm</a:t>
            </a:r>
            <a:r>
              <a:rPr lang="en-US" dirty="0"/>
              <a:t> can be defined as an </a:t>
            </a:r>
            <a:r>
              <a:rPr lang="en-US" b="1" i="1" dirty="0"/>
              <a:t>organization that employs productive resources to obtain products and/or services which are offered in the market with the aim of making a profit. </a:t>
            </a:r>
          </a:p>
          <a:p>
            <a:pPr algn="just"/>
            <a:r>
              <a:rPr lang="en-US" dirty="0"/>
              <a:t>A few key words in this definition deserve further attention. First, </a:t>
            </a:r>
            <a:r>
              <a:rPr lang="en-US" b="1" dirty="0"/>
              <a:t>all firms are organization but not all organizations are firms. </a:t>
            </a:r>
          </a:p>
          <a:p>
            <a:pPr algn="just"/>
            <a:r>
              <a:rPr lang="en-US" b="1" i="1" dirty="0"/>
              <a:t>An organization is a complex social system created by people to cooperate in the achievement of some goal. </a:t>
            </a:r>
            <a:r>
              <a:rPr lang="en-US" dirty="0"/>
              <a:t>For instance, political party is an organization but its goal is to contribute to positively transform society by means of collectively exerting political power. </a:t>
            </a:r>
          </a:p>
          <a:p>
            <a:pPr algn="just"/>
            <a:r>
              <a:rPr lang="en-US" dirty="0"/>
              <a:t>What distinguishes firm from other organization is </a:t>
            </a:r>
            <a:r>
              <a:rPr lang="en-US" b="1" dirty="0"/>
              <a:t>the aim of obtaining a profit through selling products and services in the market.</a:t>
            </a:r>
          </a:p>
          <a:p>
            <a:pPr algn="just"/>
            <a:r>
              <a:rPr lang="en-US" dirty="0"/>
              <a:t>An organization is much wider term. An organization is an entity comprising multiple people, such as an institution or an association that has a collective goal and is linked to an external environment. </a:t>
            </a:r>
          </a:p>
          <a:p>
            <a:pPr algn="just"/>
            <a:r>
              <a:rPr lang="en-US" dirty="0"/>
              <a:t>It could refer to business enterprise as well as non-business, such as charity, a social club among others. It could also be governmental versus the NGOs.</a:t>
            </a:r>
            <a:endParaRPr lang="en-IN" dirty="0"/>
          </a:p>
        </p:txBody>
      </p:sp>
    </p:spTree>
    <p:extLst>
      <p:ext uri="{BB962C8B-B14F-4D97-AF65-F5344CB8AC3E}">
        <p14:creationId xmlns:p14="http://schemas.microsoft.com/office/powerpoint/2010/main" val="978032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838200" y="-307228"/>
            <a:ext cx="10515600" cy="1325563"/>
          </a:xfrm>
        </p:spPr>
        <p:txBody>
          <a:bodyPr/>
          <a:lstStyle/>
          <a:p>
            <a:pPr algn="ctr"/>
            <a:r>
              <a:rPr lang="en-US" dirty="0"/>
              <a:t>Firm</a:t>
            </a:r>
            <a:endParaRPr lang="en-IN" dirty="0"/>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237565" y="615389"/>
            <a:ext cx="11640670" cy="6126069"/>
          </a:xfrm>
        </p:spPr>
        <p:txBody>
          <a:bodyPr>
            <a:normAutofit/>
          </a:bodyPr>
          <a:lstStyle/>
          <a:p>
            <a:pPr algn="just"/>
            <a:r>
              <a:rPr lang="en-US" b="1" dirty="0"/>
              <a:t>The word organization is derived from the Greek word organon which means ‘organ’. </a:t>
            </a:r>
          </a:p>
          <a:p>
            <a:pPr algn="just"/>
            <a:r>
              <a:rPr lang="en-US" dirty="0"/>
              <a:t>There are a variety of legal types of organizations, including corporations, government and non-governmental organizations, political organization, international organization, armed forces, charities, not-for-profit corporations, partnerships, cooperatives and educational institutions. </a:t>
            </a:r>
          </a:p>
          <a:p>
            <a:pPr algn="just"/>
            <a:r>
              <a:rPr lang="en-US" dirty="0"/>
              <a:t>A business entity/ organization, such as a corporation, limited liability company, public limited company, sole proprietorship or partnership that has products or services for sale is a firm. </a:t>
            </a:r>
          </a:p>
          <a:p>
            <a:pPr algn="just"/>
            <a:r>
              <a:rPr lang="en-US" dirty="0"/>
              <a:t>While most firms have just one location, a single firm can consist of one or more establishments, as long as they fall under the same ownership and utilize the same employer identification number(EIN).</a:t>
            </a:r>
          </a:p>
          <a:p>
            <a:pPr algn="just"/>
            <a:r>
              <a:rPr lang="en-US" dirty="0"/>
              <a:t> The title firm is typically associated that practice law, but the term can be used for a wide variety of business operation units, such as accounting.</a:t>
            </a:r>
            <a:endParaRPr lang="en-IN" dirty="0"/>
          </a:p>
        </p:txBody>
      </p:sp>
    </p:spTree>
    <p:extLst>
      <p:ext uri="{BB962C8B-B14F-4D97-AF65-F5344CB8AC3E}">
        <p14:creationId xmlns:p14="http://schemas.microsoft.com/office/powerpoint/2010/main" val="3464313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p:txBody>
          <a:bodyPr/>
          <a:lstStyle/>
          <a:p>
            <a:r>
              <a:rPr lang="en-IN" dirty="0"/>
              <a:t>Types of Firm</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p:txBody>
          <a:bodyPr/>
          <a:lstStyle/>
          <a:p>
            <a:r>
              <a:rPr lang="en-US" dirty="0"/>
              <a:t>There are several types of firms that differ from each other based on their ownership structures. </a:t>
            </a:r>
          </a:p>
          <a:p>
            <a:r>
              <a:rPr lang="en-US" dirty="0"/>
              <a:t>1. Individual or Sole proprietorship or sole traders </a:t>
            </a:r>
          </a:p>
          <a:p>
            <a:r>
              <a:rPr lang="en-US" dirty="0"/>
              <a:t>2. Partnership </a:t>
            </a:r>
          </a:p>
          <a:p>
            <a:r>
              <a:rPr lang="en-US" dirty="0"/>
              <a:t>3. Co-operative Society </a:t>
            </a:r>
          </a:p>
          <a:p>
            <a:r>
              <a:rPr lang="en-US" dirty="0"/>
              <a:t>4. Joint Stock company </a:t>
            </a:r>
          </a:p>
          <a:p>
            <a:r>
              <a:rPr lang="en-US" dirty="0"/>
              <a:t>5. Public or State undertakings</a:t>
            </a:r>
            <a:endParaRPr lang="en-IN" dirty="0"/>
          </a:p>
        </p:txBody>
      </p:sp>
    </p:spTree>
    <p:extLst>
      <p:ext uri="{BB962C8B-B14F-4D97-AF65-F5344CB8AC3E}">
        <p14:creationId xmlns:p14="http://schemas.microsoft.com/office/powerpoint/2010/main" val="3824709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838200" y="-289299"/>
            <a:ext cx="10515600" cy="1325563"/>
          </a:xfrm>
        </p:spPr>
        <p:txBody>
          <a:bodyPr/>
          <a:lstStyle/>
          <a:p>
            <a:r>
              <a:rPr lang="en-IN" dirty="0"/>
              <a:t>THE NEED FOR GROWTH</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273422" y="965013"/>
            <a:ext cx="11488271" cy="4351338"/>
          </a:xfrm>
        </p:spPr>
        <p:txBody>
          <a:bodyPr>
            <a:normAutofit lnSpcReduction="10000"/>
          </a:bodyPr>
          <a:lstStyle/>
          <a:p>
            <a:pPr algn="just"/>
            <a:r>
              <a:rPr lang="en-US" dirty="0"/>
              <a:t>Most of the large firms that we see around were small when they were established. </a:t>
            </a:r>
          </a:p>
          <a:p>
            <a:pPr algn="just"/>
            <a:r>
              <a:rPr lang="en-US" dirty="0"/>
              <a:t>In the course of time they grew continuously and attained their present status. </a:t>
            </a:r>
          </a:p>
          <a:p>
            <a:pPr algn="just"/>
            <a:r>
              <a:rPr lang="en-US" dirty="0"/>
              <a:t>Some of them are big multinational giant corporations having assets or annual turnover of income much more than that of many nations in the world. </a:t>
            </a:r>
          </a:p>
          <a:p>
            <a:pPr algn="just"/>
            <a:r>
              <a:rPr lang="en-US" dirty="0"/>
              <a:t>Why do firms grow at all? </a:t>
            </a:r>
          </a:p>
          <a:p>
            <a:pPr algn="just"/>
            <a:r>
              <a:rPr lang="en-US" dirty="0"/>
              <a:t>This is a natural process as seen in biological growth of organism. </a:t>
            </a:r>
          </a:p>
          <a:p>
            <a:pPr algn="just"/>
            <a:r>
              <a:rPr lang="en-US" dirty="0"/>
              <a:t>There are certain market forces which compel a firm to grow over time</a:t>
            </a:r>
            <a:endParaRPr lang="en-IN" dirty="0"/>
          </a:p>
        </p:txBody>
      </p:sp>
    </p:spTree>
    <p:extLst>
      <p:ext uri="{BB962C8B-B14F-4D97-AF65-F5344CB8AC3E}">
        <p14:creationId xmlns:p14="http://schemas.microsoft.com/office/powerpoint/2010/main" val="2042240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838200" y="-154828"/>
            <a:ext cx="10515600" cy="1325563"/>
          </a:xfrm>
        </p:spPr>
        <p:txBody>
          <a:bodyPr/>
          <a:lstStyle/>
          <a:p>
            <a:r>
              <a:rPr lang="en-US" dirty="0"/>
              <a:t>The desirability of growth at macro level</a:t>
            </a:r>
            <a:endParaRPr lang="en-IN" dirty="0"/>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354105" y="1170734"/>
            <a:ext cx="11416553" cy="5507971"/>
          </a:xfrm>
        </p:spPr>
        <p:txBody>
          <a:bodyPr>
            <a:normAutofit/>
          </a:bodyPr>
          <a:lstStyle/>
          <a:p>
            <a:pPr algn="just"/>
            <a:r>
              <a:rPr lang="en-US" dirty="0"/>
              <a:t>There is no doubt about the fact that every country in the world irrespective of its political ideology, pattern of economy, and size, aspires for rapid economic growth. </a:t>
            </a:r>
          </a:p>
          <a:p>
            <a:pPr algn="just"/>
            <a:r>
              <a:rPr lang="en-US" dirty="0"/>
              <a:t>There is no other social goal as important for a country as the economic growth which is conventionally measured as the annual rate of increase in the gross national product.</a:t>
            </a:r>
          </a:p>
          <a:p>
            <a:pPr algn="just"/>
            <a:r>
              <a:rPr lang="en-US" dirty="0"/>
              <a:t> The gross national product of a nation constitutes the final goods and services which are purchased by the consumers in order to meet their needs. </a:t>
            </a:r>
          </a:p>
        </p:txBody>
      </p:sp>
    </p:spTree>
    <p:extLst>
      <p:ext uri="{BB962C8B-B14F-4D97-AF65-F5344CB8AC3E}">
        <p14:creationId xmlns:p14="http://schemas.microsoft.com/office/powerpoint/2010/main" val="3895167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927847" y="-244475"/>
            <a:ext cx="10515600" cy="1325563"/>
          </a:xfrm>
        </p:spPr>
        <p:txBody>
          <a:bodyPr/>
          <a:lstStyle/>
          <a:p>
            <a:r>
              <a:rPr lang="en-US" dirty="0"/>
              <a:t>The desirability of growth at macro level</a:t>
            </a:r>
            <a:endParaRPr lang="en-IN" dirty="0"/>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614081" y="1009837"/>
            <a:ext cx="10950389" cy="4351338"/>
          </a:xfrm>
        </p:spPr>
        <p:txBody>
          <a:bodyPr/>
          <a:lstStyle/>
          <a:p>
            <a:pPr algn="just"/>
            <a:r>
              <a:rPr lang="en-US" dirty="0"/>
              <a:t>The need for an increase in quantity of such goods and services arises because of increase in population or improvement in the standard of living and purchasing power of existing population as a result of which consumption of goods and services increases. </a:t>
            </a:r>
          </a:p>
          <a:p>
            <a:pPr algn="just"/>
            <a:r>
              <a:rPr lang="en-US" dirty="0"/>
              <a:t>A country has to increase the necessary production capacity for goods and services to sustain the increase in their demand. This means growth of economy of the country.</a:t>
            </a:r>
          </a:p>
          <a:p>
            <a:pPr algn="just"/>
            <a:r>
              <a:rPr lang="en-US" dirty="0"/>
              <a:t> The increase in productive capacity for goods and services may be either by establishing new firms on by new entrepreneur or by expanding the existing firms in industries.</a:t>
            </a:r>
            <a:endParaRPr lang="en-IN" dirty="0"/>
          </a:p>
        </p:txBody>
      </p:sp>
    </p:spTree>
    <p:extLst>
      <p:ext uri="{BB962C8B-B14F-4D97-AF65-F5344CB8AC3E}">
        <p14:creationId xmlns:p14="http://schemas.microsoft.com/office/powerpoint/2010/main" val="229422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p:txBody>
          <a:bodyPr/>
          <a:lstStyle/>
          <a:p>
            <a:r>
              <a:rPr lang="en-IN" dirty="0"/>
              <a:t>SIZE OF THE FIRM </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p:txBody>
          <a:bodyPr/>
          <a:lstStyle/>
          <a:p>
            <a:pPr algn="just"/>
            <a:r>
              <a:rPr lang="en-US" dirty="0"/>
              <a:t>The size of the firm is one of such elements which affect the efficiency of the firm in a variety of ways, or there is a set of variables which affect the size of the firms in the industry. </a:t>
            </a:r>
          </a:p>
          <a:p>
            <a:pPr algn="just"/>
            <a:r>
              <a:rPr lang="en-US" dirty="0"/>
              <a:t>The size of the firm is an important determinant of efficiency and profitability. </a:t>
            </a:r>
          </a:p>
          <a:p>
            <a:pPr algn="just"/>
            <a:r>
              <a:rPr lang="en-US" dirty="0"/>
              <a:t>It is more common to classify different firms by their size as large and small firm</a:t>
            </a:r>
            <a:endParaRPr lang="en-IN" dirty="0"/>
          </a:p>
        </p:txBody>
      </p:sp>
    </p:spTree>
    <p:extLst>
      <p:ext uri="{BB962C8B-B14F-4D97-AF65-F5344CB8AC3E}">
        <p14:creationId xmlns:p14="http://schemas.microsoft.com/office/powerpoint/2010/main" val="206476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p:txBody>
          <a:bodyPr/>
          <a:lstStyle/>
          <a:p>
            <a:r>
              <a:rPr lang="en-US" dirty="0"/>
              <a:t>Factors Determining the Size of Firm</a:t>
            </a:r>
            <a:endParaRPr lang="en-IN" dirty="0"/>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667869" y="1404283"/>
            <a:ext cx="11210365" cy="5088592"/>
          </a:xfrm>
        </p:spPr>
        <p:txBody>
          <a:bodyPr>
            <a:normAutofit fontScale="92500" lnSpcReduction="10000"/>
          </a:bodyPr>
          <a:lstStyle/>
          <a:p>
            <a:r>
              <a:rPr lang="en-IN" dirty="0"/>
              <a:t>Scope of the Market</a:t>
            </a:r>
          </a:p>
          <a:p>
            <a:r>
              <a:rPr lang="en-IN" dirty="0"/>
              <a:t>Managerial Factors</a:t>
            </a:r>
          </a:p>
          <a:p>
            <a:r>
              <a:rPr lang="en-IN" dirty="0"/>
              <a:t>Employment Factors</a:t>
            </a:r>
          </a:p>
          <a:p>
            <a:r>
              <a:rPr lang="en-IN" dirty="0"/>
              <a:t>Nature of the Demand</a:t>
            </a:r>
          </a:p>
          <a:p>
            <a:r>
              <a:rPr lang="en-IN" dirty="0"/>
              <a:t>Nature of the Industry</a:t>
            </a:r>
          </a:p>
          <a:p>
            <a:r>
              <a:rPr lang="en-US" dirty="0" err="1"/>
              <a:t>Localisation</a:t>
            </a:r>
            <a:r>
              <a:rPr lang="en-US" dirty="0"/>
              <a:t> of Industrial Unit/ Firm</a:t>
            </a:r>
            <a:endParaRPr lang="en-IN" dirty="0"/>
          </a:p>
          <a:p>
            <a:r>
              <a:rPr lang="en-IN" dirty="0"/>
              <a:t>Economic Forces</a:t>
            </a:r>
          </a:p>
          <a:p>
            <a:r>
              <a:rPr lang="en-US" dirty="0"/>
              <a:t>Efficiency and Ability of Entrepreneur</a:t>
            </a:r>
            <a:endParaRPr lang="en-IN" dirty="0"/>
          </a:p>
          <a:p>
            <a:r>
              <a:rPr lang="en-IN" dirty="0"/>
              <a:t>Financial Factor</a:t>
            </a:r>
          </a:p>
          <a:p>
            <a:r>
              <a:rPr lang="en-IN" dirty="0"/>
              <a:t>Risk Factor</a:t>
            </a:r>
          </a:p>
          <a:p>
            <a:r>
              <a:rPr lang="en-IN" dirty="0"/>
              <a:t>Government Policy</a:t>
            </a:r>
          </a:p>
        </p:txBody>
      </p:sp>
    </p:spTree>
    <p:extLst>
      <p:ext uri="{BB962C8B-B14F-4D97-AF65-F5344CB8AC3E}">
        <p14:creationId xmlns:p14="http://schemas.microsoft.com/office/powerpoint/2010/main" val="3535563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838200" y="-262405"/>
            <a:ext cx="10515600" cy="1325563"/>
          </a:xfrm>
        </p:spPr>
        <p:txBody>
          <a:bodyPr/>
          <a:lstStyle/>
          <a:p>
            <a:r>
              <a:rPr lang="en-US" dirty="0"/>
              <a:t>Factors Determining the Size of Firm</a:t>
            </a:r>
            <a:endParaRPr lang="en-IN" dirty="0"/>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266699" y="442165"/>
            <a:ext cx="11658601" cy="6487553"/>
          </a:xfrm>
        </p:spPr>
        <p:txBody>
          <a:bodyPr>
            <a:normAutofit/>
          </a:bodyPr>
          <a:lstStyle/>
          <a:p>
            <a:pPr algn="just"/>
            <a:r>
              <a:rPr lang="en-US" dirty="0"/>
              <a:t>1. </a:t>
            </a:r>
            <a:r>
              <a:rPr lang="en-US" b="1" dirty="0"/>
              <a:t>Scope of the Market- </a:t>
            </a:r>
          </a:p>
          <a:p>
            <a:pPr lvl="1" algn="just"/>
            <a:r>
              <a:rPr lang="en-US" dirty="0"/>
              <a:t>The Size of firm depends upon the scope of the market. If the scope of market is limited, then the size of firm will also be limited and vice-versa. </a:t>
            </a:r>
          </a:p>
          <a:p>
            <a:pPr algn="just"/>
            <a:r>
              <a:rPr lang="en-US" dirty="0"/>
              <a:t>2. </a:t>
            </a:r>
            <a:r>
              <a:rPr lang="en-US" b="1" dirty="0"/>
              <a:t>Managerial Factors:- </a:t>
            </a:r>
          </a:p>
          <a:p>
            <a:pPr lvl="1" algn="just"/>
            <a:r>
              <a:rPr lang="en-US" dirty="0"/>
              <a:t>A small firm run by a proprietor or few partners can be managed by one man or a few. In companies a team of professional managers have </a:t>
            </a:r>
            <a:r>
              <a:rPr lang="en-US" dirty="0" err="1"/>
              <a:t>specialisation</a:t>
            </a:r>
            <a:r>
              <a:rPr lang="en-US" dirty="0"/>
              <a:t> in different aspect of the business such as finance, marketing, production, personnel management.</a:t>
            </a:r>
          </a:p>
          <a:p>
            <a:pPr lvl="1" algn="just"/>
            <a:r>
              <a:rPr lang="en-US" dirty="0"/>
              <a:t>To </a:t>
            </a:r>
            <a:r>
              <a:rPr lang="en-US" dirty="0" err="1"/>
              <a:t>utilise</a:t>
            </a:r>
            <a:r>
              <a:rPr lang="en-US" dirty="0"/>
              <a:t> the capacity of the management cadre fully the firm must have appropriately large in size otherwise indivisibility existing as a result of this will make the firm inefficient.</a:t>
            </a:r>
          </a:p>
          <a:p>
            <a:pPr algn="just"/>
            <a:r>
              <a:rPr lang="en-US" dirty="0"/>
              <a:t>3. </a:t>
            </a:r>
            <a:r>
              <a:rPr lang="en-US" b="1" dirty="0"/>
              <a:t>Employment Factors:- </a:t>
            </a:r>
          </a:p>
          <a:p>
            <a:pPr lvl="1" algn="just"/>
            <a:r>
              <a:rPr lang="en-US" dirty="0"/>
              <a:t>If a firm is large it will attract efficient and experienced employees which in turn will be affecting its overall productivity positively. Such firms offer more scope for promotion and variety of occupation, border benefits and facilities of work. </a:t>
            </a:r>
          </a:p>
          <a:p>
            <a:pPr lvl="1" algn="just"/>
            <a:r>
              <a:rPr lang="en-US" dirty="0"/>
              <a:t>The small firm may face scarcity of qualified and skilled staff in a greater degree than a larger one. </a:t>
            </a:r>
            <a:endParaRPr lang="en-IN" dirty="0"/>
          </a:p>
        </p:txBody>
      </p:sp>
    </p:spTree>
    <p:extLst>
      <p:ext uri="{BB962C8B-B14F-4D97-AF65-F5344CB8AC3E}">
        <p14:creationId xmlns:p14="http://schemas.microsoft.com/office/powerpoint/2010/main" val="1359901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838200" y="-343087"/>
            <a:ext cx="10515600" cy="1325563"/>
          </a:xfrm>
        </p:spPr>
        <p:txBody>
          <a:bodyPr/>
          <a:lstStyle/>
          <a:p>
            <a:r>
              <a:rPr lang="en-US" dirty="0"/>
              <a:t>Factors Determining the Size of Firm</a:t>
            </a:r>
            <a:endParaRPr lang="en-IN" dirty="0"/>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165846" y="588494"/>
            <a:ext cx="11954435" cy="6117106"/>
          </a:xfrm>
        </p:spPr>
        <p:txBody>
          <a:bodyPr>
            <a:normAutofit/>
          </a:bodyPr>
          <a:lstStyle/>
          <a:p>
            <a:pPr algn="just"/>
            <a:r>
              <a:rPr lang="en-US" dirty="0"/>
              <a:t>4. </a:t>
            </a:r>
            <a:r>
              <a:rPr lang="en-US" b="1" dirty="0"/>
              <a:t>Nature of the Demand- </a:t>
            </a:r>
          </a:p>
          <a:p>
            <a:pPr lvl="1" algn="just"/>
            <a:r>
              <a:rPr lang="en-US" dirty="0"/>
              <a:t>The size of firm depends on the nature of demand. If the nature of produced goods is perishable, then the size of firm would be small and vice-versa. </a:t>
            </a:r>
          </a:p>
          <a:p>
            <a:pPr algn="just"/>
            <a:r>
              <a:rPr lang="en-US" dirty="0"/>
              <a:t>5. </a:t>
            </a:r>
            <a:r>
              <a:rPr lang="en-US" b="1" dirty="0"/>
              <a:t>Nature of the Industry- </a:t>
            </a:r>
          </a:p>
          <a:p>
            <a:pPr lvl="1" algn="just"/>
            <a:r>
              <a:rPr lang="en-US" dirty="0"/>
              <a:t>The size of a firm depends upon the nature of the industry. From this point of view, consumer industry is comparatively at a small –scale compared to capital and basic industries, which carry operations at larger-scale. </a:t>
            </a:r>
          </a:p>
          <a:p>
            <a:pPr lvl="1" algn="just"/>
            <a:r>
              <a:rPr lang="en-US" dirty="0"/>
              <a:t>In addition, the nature of some firm is such that production is often not practically possible at small level. </a:t>
            </a:r>
          </a:p>
          <a:p>
            <a:pPr lvl="1" algn="just"/>
            <a:r>
              <a:rPr lang="en-US" dirty="0"/>
              <a:t>For example- Iron and Steel Industry, Jute Industry, Cotton Textile Industry, etc. </a:t>
            </a:r>
          </a:p>
          <a:p>
            <a:pPr algn="just"/>
            <a:r>
              <a:rPr lang="en-US" dirty="0"/>
              <a:t>6. </a:t>
            </a:r>
            <a:r>
              <a:rPr lang="en-US" b="1" dirty="0" err="1"/>
              <a:t>Localisation</a:t>
            </a:r>
            <a:r>
              <a:rPr lang="en-US" b="1" dirty="0"/>
              <a:t> of Industrial Unit/ Firm – </a:t>
            </a:r>
          </a:p>
          <a:p>
            <a:pPr lvl="1" algn="just"/>
            <a:r>
              <a:rPr lang="en-US" dirty="0"/>
              <a:t>If the industrial unit/Firm is situated in a densely populated area from where it can distribute finished goods at minimum cost, then the size of such unit will continue to increase till it reaches at an optimum point. </a:t>
            </a:r>
            <a:endParaRPr lang="en-IN" dirty="0"/>
          </a:p>
        </p:txBody>
      </p:sp>
    </p:spTree>
    <p:extLst>
      <p:ext uri="{BB962C8B-B14F-4D97-AF65-F5344CB8AC3E}">
        <p14:creationId xmlns:p14="http://schemas.microsoft.com/office/powerpoint/2010/main" val="2516924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838200" y="-357374"/>
            <a:ext cx="10515600" cy="1325563"/>
          </a:xfrm>
        </p:spPr>
        <p:txBody>
          <a:bodyPr/>
          <a:lstStyle/>
          <a:p>
            <a:r>
              <a:rPr lang="en-IN" dirty="0"/>
              <a:t>INDUSTRIALIZATION</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479612" y="687108"/>
            <a:ext cx="11093823" cy="5256492"/>
          </a:xfrm>
        </p:spPr>
        <p:txBody>
          <a:bodyPr/>
          <a:lstStyle/>
          <a:p>
            <a:pPr algn="just"/>
            <a:r>
              <a:rPr lang="en-US" dirty="0"/>
              <a:t>The term ‘industrialization’ has been derived from the word ‘industry’ which means to manufacture or to produce some things. </a:t>
            </a:r>
          </a:p>
          <a:p>
            <a:pPr algn="just"/>
            <a:r>
              <a:rPr lang="en-US" dirty="0"/>
              <a:t>As human beings cannot produce anything, he can increase the utility of the products; therefore, the term industry means to increase the utility or to create utility. </a:t>
            </a:r>
          </a:p>
          <a:p>
            <a:pPr algn="just"/>
            <a:r>
              <a:rPr lang="en-US" dirty="0"/>
              <a:t>According to </a:t>
            </a:r>
            <a:r>
              <a:rPr lang="en-US" b="1" dirty="0"/>
              <a:t>Professor Sargent Florence- ‘Industry refers as in common usage to manufacturing sector and excludes agriculture, mining and most services, but may include building and public utilities.’</a:t>
            </a:r>
            <a:endParaRPr lang="en-IN" b="1" dirty="0"/>
          </a:p>
        </p:txBody>
      </p:sp>
      <p:pic>
        <p:nvPicPr>
          <p:cNvPr id="2050" name="Picture 2" descr="Free Industry Animated GIF Icon pack - PPT &amp; Google Slides Download">
            <a:extLst>
              <a:ext uri="{FF2B5EF4-FFF2-40B4-BE49-F238E27FC236}">
                <a16:creationId xmlns:a16="http://schemas.microsoft.com/office/drawing/2014/main" id="{EDFF83DA-8C9D-4989-BFEA-691BB340F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695" y="4204447"/>
            <a:ext cx="4244788" cy="24809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dustry by Alexey Shkitenkov on Dribbble">
            <a:extLst>
              <a:ext uri="{FF2B5EF4-FFF2-40B4-BE49-F238E27FC236}">
                <a16:creationId xmlns:a16="http://schemas.microsoft.com/office/drawing/2014/main" id="{16A3634A-4566-482D-AD13-ABD838420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222" y="4204447"/>
            <a:ext cx="4424083" cy="2480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260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844922" y="-378479"/>
            <a:ext cx="10515600" cy="1325563"/>
          </a:xfrm>
        </p:spPr>
        <p:txBody>
          <a:bodyPr/>
          <a:lstStyle/>
          <a:p>
            <a:r>
              <a:rPr lang="en-US" dirty="0"/>
              <a:t>Factors Determining the Size of Firm</a:t>
            </a:r>
            <a:endParaRPr lang="en-IN" dirty="0"/>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174811" y="615390"/>
            <a:ext cx="11828930" cy="6242610"/>
          </a:xfrm>
        </p:spPr>
        <p:txBody>
          <a:bodyPr>
            <a:normAutofit/>
          </a:bodyPr>
          <a:lstStyle/>
          <a:p>
            <a:pPr algn="just"/>
            <a:r>
              <a:rPr lang="en-US" dirty="0"/>
              <a:t>7. </a:t>
            </a:r>
            <a:r>
              <a:rPr lang="en-US" b="1" dirty="0"/>
              <a:t>Economic Forces- </a:t>
            </a:r>
          </a:p>
          <a:p>
            <a:pPr lvl="1" algn="just"/>
            <a:r>
              <a:rPr lang="en-US" dirty="0"/>
              <a:t>Due to competition and continuous increase in the outlay of capital, the size of industrial unit is often larger than the earlier established similar venture. </a:t>
            </a:r>
          </a:p>
          <a:p>
            <a:pPr algn="just"/>
            <a:r>
              <a:rPr lang="en-US" dirty="0"/>
              <a:t>8. </a:t>
            </a:r>
            <a:r>
              <a:rPr lang="en-US" b="1" dirty="0"/>
              <a:t>Efficiency and Ability of Entrepreneur- </a:t>
            </a:r>
          </a:p>
          <a:p>
            <a:pPr lvl="1" algn="just"/>
            <a:r>
              <a:rPr lang="en-US" dirty="0"/>
              <a:t>The size of any industrial unit/ Firm depends upon the efficiency and ability of entrepreneur. If it is established by efficient and able entrepreneur, then the size of industrial unit would be large and vice-versa. </a:t>
            </a:r>
          </a:p>
          <a:p>
            <a:pPr algn="just"/>
            <a:r>
              <a:rPr lang="en-US" dirty="0"/>
              <a:t>9. </a:t>
            </a:r>
            <a:r>
              <a:rPr lang="en-US" b="1" dirty="0"/>
              <a:t>Financial Factor:- </a:t>
            </a:r>
          </a:p>
          <a:p>
            <a:pPr lvl="1" algn="just"/>
            <a:r>
              <a:rPr lang="en-US" dirty="0"/>
              <a:t>The size of a large firm measurement in terms of value of its assets will enable it to obtain long term finance and other credits at more </a:t>
            </a:r>
            <a:r>
              <a:rPr lang="en-US" dirty="0" err="1"/>
              <a:t>favourable</a:t>
            </a:r>
            <a:r>
              <a:rPr lang="en-US" dirty="0"/>
              <a:t> term then a smaller firm. </a:t>
            </a:r>
          </a:p>
          <a:p>
            <a:pPr lvl="1" algn="just"/>
            <a:r>
              <a:rPr lang="en-US" dirty="0"/>
              <a:t>Apart from this actual administrative cost of raising fund fall with the size of the issue i.e. quantity of money raised in the financial market decline with the level of output.  </a:t>
            </a:r>
          </a:p>
          <a:p>
            <a:pPr lvl="1" algn="just"/>
            <a:r>
              <a:rPr lang="en-US" dirty="0"/>
              <a:t>A larger firm gets benefits from this. Greater the size of the firm greater will be the confidence of the financial market in the strength of the firm, hence lower will be the risk premium. </a:t>
            </a:r>
            <a:endParaRPr lang="en-IN" dirty="0"/>
          </a:p>
        </p:txBody>
      </p:sp>
    </p:spTree>
    <p:extLst>
      <p:ext uri="{BB962C8B-B14F-4D97-AF65-F5344CB8AC3E}">
        <p14:creationId xmlns:p14="http://schemas.microsoft.com/office/powerpoint/2010/main" val="3328780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909918" y="-342620"/>
            <a:ext cx="10515600" cy="1325563"/>
          </a:xfrm>
        </p:spPr>
        <p:txBody>
          <a:bodyPr/>
          <a:lstStyle/>
          <a:p>
            <a:r>
              <a:rPr lang="en-US" dirty="0"/>
              <a:t>Factors Determining the Size of Firm</a:t>
            </a:r>
            <a:endParaRPr lang="en-IN" dirty="0"/>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85164" y="634907"/>
            <a:ext cx="11927541" cy="6223093"/>
          </a:xfrm>
        </p:spPr>
        <p:txBody>
          <a:bodyPr>
            <a:normAutofit fontScale="92500" lnSpcReduction="20000"/>
          </a:bodyPr>
          <a:lstStyle/>
          <a:p>
            <a:pPr algn="just"/>
            <a:r>
              <a:rPr lang="en-US" b="1" dirty="0"/>
              <a:t>10. Risk Factor: </a:t>
            </a:r>
          </a:p>
          <a:p>
            <a:pPr algn="just"/>
            <a:r>
              <a:rPr lang="en-US" dirty="0"/>
              <a:t>A business is normally full of risk and uncertainty. Larger the firm, stronger it will be to face such situation. Risk and certainty come in variety of ways. There may be an unforeseen change in the demand they may be changed in the demand. </a:t>
            </a:r>
          </a:p>
          <a:p>
            <a:pPr algn="just"/>
            <a:r>
              <a:rPr lang="en-US" dirty="0"/>
              <a:t>There may be change in production, technology or product itself. Government policy and environment change. Large firm can fight all such risk and uncertainty. It will be able to diversify its market, its product, its resources of supply without losing much of the economies of large scale production. </a:t>
            </a:r>
          </a:p>
          <a:p>
            <a:pPr algn="just"/>
            <a:r>
              <a:rPr lang="en-US" dirty="0"/>
              <a:t>A bigger firm will have better chances to off-set the random losses. It may be able to predict such losses on the basis of the law of average and maintain the necessary mechanism to avoid them. </a:t>
            </a:r>
          </a:p>
          <a:p>
            <a:pPr algn="just"/>
            <a:r>
              <a:rPr lang="en-US" b="1" dirty="0"/>
              <a:t>11. Government Policy- </a:t>
            </a:r>
          </a:p>
          <a:p>
            <a:pPr algn="just"/>
            <a:r>
              <a:rPr lang="en-US" dirty="0"/>
              <a:t>The size of an industrial unit/Firm is also affected by the government policy. If the government reserves the right to establish some of industries in public sector, then the size of such industries will be large enough due to monopoly of the Government.</a:t>
            </a:r>
          </a:p>
          <a:p>
            <a:pPr algn="just"/>
            <a:r>
              <a:rPr lang="en-US" dirty="0"/>
              <a:t> If the government has given permission for the establishment of industrial unit at small level, then the size of such units will be small. Likewise, discriminating tax policies also affect the size of an industrial unit</a:t>
            </a:r>
            <a:endParaRPr lang="en-IN" dirty="0"/>
          </a:p>
        </p:txBody>
      </p:sp>
    </p:spTree>
    <p:extLst>
      <p:ext uri="{BB962C8B-B14F-4D97-AF65-F5344CB8AC3E}">
        <p14:creationId xmlns:p14="http://schemas.microsoft.com/office/powerpoint/2010/main" val="2109278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233082" y="-136898"/>
            <a:ext cx="11120718" cy="1325563"/>
          </a:xfrm>
        </p:spPr>
        <p:txBody>
          <a:bodyPr>
            <a:normAutofit/>
          </a:bodyPr>
          <a:lstStyle/>
          <a:p>
            <a:pPr algn="ctr"/>
            <a:r>
              <a:rPr lang="en-US" sz="3600" dirty="0"/>
              <a:t>STRATEGIC BEHAVIOUR OF THE FIRMS AND GAME THEORY</a:t>
            </a:r>
            <a:endParaRPr lang="en-IN" sz="3600" dirty="0"/>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372035" y="1045694"/>
            <a:ext cx="11452412" cy="5588187"/>
          </a:xfrm>
        </p:spPr>
        <p:txBody>
          <a:bodyPr>
            <a:normAutofit lnSpcReduction="10000"/>
          </a:bodyPr>
          <a:lstStyle/>
          <a:p>
            <a:pPr algn="just"/>
            <a:r>
              <a:rPr lang="en-US" dirty="0"/>
              <a:t>Several mathematicians and economists have made numerous attempts to find reasonable explanation to strategic </a:t>
            </a:r>
            <a:r>
              <a:rPr lang="en-US" dirty="0" err="1"/>
              <a:t>behaviour</a:t>
            </a:r>
            <a:r>
              <a:rPr lang="en-US" dirty="0"/>
              <a:t> of firms.</a:t>
            </a:r>
          </a:p>
          <a:p>
            <a:pPr algn="just"/>
            <a:r>
              <a:rPr lang="en-US" b="1" dirty="0"/>
              <a:t>The first most important contribution to this field was made by a </a:t>
            </a:r>
            <a:r>
              <a:rPr lang="en-US" b="1" dirty="0">
                <a:solidFill>
                  <a:srgbClr val="0070C0"/>
                </a:solidFill>
              </a:rPr>
              <a:t>mathematician John von Neumann and an economist Oskar Morgenstern in 1944. Their contribution was in the form of game theory. </a:t>
            </a:r>
          </a:p>
          <a:p>
            <a:pPr algn="just"/>
            <a:r>
              <a:rPr lang="en-US" dirty="0"/>
              <a:t>The game theory brings out the strategy used by the oligopoly firms </a:t>
            </a:r>
            <a:r>
              <a:rPr lang="en-US" b="1" dirty="0"/>
              <a:t>to determine the best possible action to maximize their predetermined objective. </a:t>
            </a:r>
          </a:p>
          <a:p>
            <a:pPr algn="just"/>
            <a:r>
              <a:rPr lang="en-US" dirty="0"/>
              <a:t>Although many other economists have contributed to game theory</a:t>
            </a:r>
            <a:r>
              <a:rPr lang="en-US" dirty="0">
                <a:solidFill>
                  <a:srgbClr val="0070C0"/>
                </a:solidFill>
              </a:rPr>
              <a:t>, Martin </a:t>
            </a:r>
            <a:r>
              <a:rPr lang="en-US" dirty="0" err="1">
                <a:solidFill>
                  <a:srgbClr val="0070C0"/>
                </a:solidFill>
              </a:rPr>
              <a:t>Shubik</a:t>
            </a:r>
            <a:r>
              <a:rPr lang="en-US" dirty="0">
                <a:solidFill>
                  <a:srgbClr val="0070C0"/>
                </a:solidFill>
              </a:rPr>
              <a:t> </a:t>
            </a:r>
            <a:r>
              <a:rPr lang="en-US" dirty="0"/>
              <a:t>is regarded as the </a:t>
            </a:r>
            <a:r>
              <a:rPr lang="en-US" b="1" dirty="0"/>
              <a:t>‘most prominent proponent of the game theory approach’. </a:t>
            </a:r>
          </a:p>
          <a:p>
            <a:pPr algn="just"/>
            <a:r>
              <a:rPr lang="en-US" dirty="0"/>
              <a:t>A more recent and in-depth work on the game theory and its application of economics and management problems can be found in the work </a:t>
            </a:r>
            <a:r>
              <a:rPr lang="en-US" dirty="0">
                <a:solidFill>
                  <a:srgbClr val="0070C0"/>
                </a:solidFill>
              </a:rPr>
              <a:t>of </a:t>
            </a:r>
            <a:r>
              <a:rPr lang="en-US" b="1" dirty="0" err="1">
                <a:solidFill>
                  <a:srgbClr val="0070C0"/>
                </a:solidFill>
              </a:rPr>
              <a:t>Prajit</a:t>
            </a:r>
            <a:r>
              <a:rPr lang="en-US" b="1" dirty="0">
                <a:solidFill>
                  <a:srgbClr val="0070C0"/>
                </a:solidFill>
              </a:rPr>
              <a:t> K. Dutta</a:t>
            </a:r>
            <a:endParaRPr lang="en-IN" b="1" dirty="0">
              <a:solidFill>
                <a:srgbClr val="0070C0"/>
              </a:solidFill>
            </a:endParaRPr>
          </a:p>
        </p:txBody>
      </p:sp>
    </p:spTree>
    <p:extLst>
      <p:ext uri="{BB962C8B-B14F-4D97-AF65-F5344CB8AC3E}">
        <p14:creationId xmlns:p14="http://schemas.microsoft.com/office/powerpoint/2010/main" val="1002218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623047" y="-325158"/>
            <a:ext cx="10515600" cy="1325563"/>
          </a:xfrm>
        </p:spPr>
        <p:txBody>
          <a:bodyPr/>
          <a:lstStyle/>
          <a:p>
            <a:pPr algn="ctr"/>
            <a:r>
              <a:rPr lang="en-IN" dirty="0"/>
              <a:t>GAME THEORY</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0" y="570566"/>
            <a:ext cx="12066494" cy="6161928"/>
          </a:xfrm>
        </p:spPr>
        <p:txBody>
          <a:bodyPr>
            <a:normAutofit lnSpcReduction="10000"/>
          </a:bodyPr>
          <a:lstStyle/>
          <a:p>
            <a:pPr algn="just"/>
            <a:r>
              <a:rPr lang="en-US" i="1" dirty="0"/>
              <a:t>In all kinds of games there are two teams. In all games, the objective of the players of each team is to win the game. </a:t>
            </a:r>
          </a:p>
          <a:p>
            <a:pPr algn="just"/>
            <a:r>
              <a:rPr lang="en-US" dirty="0"/>
              <a:t>To win the game, players make their play-strategy and take action in anticipation of possible reactions of the opposite team and plan their own counter action. This concept of strategic play has been applied by von Neumann and Morgenstern to strategic play of oligopoly firms. </a:t>
            </a:r>
          </a:p>
          <a:p>
            <a:pPr algn="just"/>
            <a:r>
              <a:rPr lang="en-US" b="1" dirty="0"/>
              <a:t>As a player, each firm formulates its strategic play and estimates its effects on its objective, called pay-off. The pay-off may be positive, negative or zero-sum for a firm taking strategic action</a:t>
            </a:r>
            <a:r>
              <a:rPr lang="en-US" dirty="0"/>
              <a:t>. </a:t>
            </a:r>
          </a:p>
          <a:p>
            <a:pPr algn="just"/>
            <a:r>
              <a:rPr lang="en-US" dirty="0"/>
              <a:t>Accordingly, if a strategic action taken by a firm may yield some gains to the firm and counteraction by the rival firm </a:t>
            </a:r>
            <a:r>
              <a:rPr lang="en-US" dirty="0" err="1"/>
              <a:t>neutralises</a:t>
            </a:r>
            <a:r>
              <a:rPr lang="en-US" dirty="0"/>
              <a:t> the gain, it is a </a:t>
            </a:r>
            <a:r>
              <a:rPr lang="en-US" b="1" dirty="0">
                <a:solidFill>
                  <a:srgbClr val="FF0000"/>
                </a:solidFill>
              </a:rPr>
              <a:t>zero-sum game. </a:t>
            </a:r>
          </a:p>
          <a:p>
            <a:pPr algn="just"/>
            <a:r>
              <a:rPr lang="en-US" dirty="0"/>
              <a:t>If both the firms—action-taking firm and rival firms—gain from the strategic action taken by a firm, it is a </a:t>
            </a:r>
            <a:r>
              <a:rPr lang="en-US" b="1" dirty="0">
                <a:solidFill>
                  <a:srgbClr val="FF0000"/>
                </a:solidFill>
              </a:rPr>
              <a:t>positive-sum game. </a:t>
            </a:r>
          </a:p>
          <a:p>
            <a:pPr algn="just"/>
            <a:r>
              <a:rPr lang="en-US" dirty="0"/>
              <a:t>And, if both the firms, action-taking firm and rival firms, make losses from the strategic action taken by a firm, it is a </a:t>
            </a:r>
            <a:r>
              <a:rPr lang="en-US" b="1" dirty="0">
                <a:solidFill>
                  <a:srgbClr val="FF0000"/>
                </a:solidFill>
              </a:rPr>
              <a:t>negative-sum game. </a:t>
            </a:r>
            <a:endParaRPr lang="en-IN" b="1" dirty="0">
              <a:solidFill>
                <a:srgbClr val="FF0000"/>
              </a:solidFill>
            </a:endParaRPr>
          </a:p>
        </p:txBody>
      </p:sp>
    </p:spTree>
    <p:extLst>
      <p:ext uri="{BB962C8B-B14F-4D97-AF65-F5344CB8AC3E}">
        <p14:creationId xmlns:p14="http://schemas.microsoft.com/office/powerpoint/2010/main" val="3301469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76756-B675-4827-B04B-90021B068654}"/>
              </a:ext>
            </a:extLst>
          </p:cNvPr>
          <p:cNvSpPr>
            <a:spLocks noGrp="1"/>
          </p:cNvSpPr>
          <p:nvPr>
            <p:ph type="title"/>
          </p:nvPr>
        </p:nvSpPr>
        <p:spPr/>
        <p:txBody>
          <a:bodyPr/>
          <a:lstStyle/>
          <a:p>
            <a:pPr algn="ctr"/>
            <a:r>
              <a:rPr lang="en-US" dirty="0"/>
              <a:t>Basic terms and tools used in the analysis and application of game theory</a:t>
            </a:r>
            <a:endParaRPr lang="en-IN" dirty="0"/>
          </a:p>
        </p:txBody>
      </p:sp>
      <p:sp>
        <p:nvSpPr>
          <p:cNvPr id="3" name="Content Placeholder 2">
            <a:extLst>
              <a:ext uri="{FF2B5EF4-FFF2-40B4-BE49-F238E27FC236}">
                <a16:creationId xmlns:a16="http://schemas.microsoft.com/office/drawing/2014/main" id="{A0F32E8F-115C-4180-AB37-241D797CDE48}"/>
              </a:ext>
            </a:extLst>
          </p:cNvPr>
          <p:cNvSpPr>
            <a:spLocks noGrp="1"/>
          </p:cNvSpPr>
          <p:nvPr>
            <p:ph idx="1"/>
          </p:nvPr>
        </p:nvSpPr>
        <p:spPr/>
        <p:txBody>
          <a:bodyPr/>
          <a:lstStyle/>
          <a:p>
            <a:r>
              <a:rPr lang="en-IN" dirty="0"/>
              <a:t>Interdependence</a:t>
            </a:r>
          </a:p>
          <a:p>
            <a:r>
              <a:rPr lang="en-IN" dirty="0"/>
              <a:t>Strategy</a:t>
            </a:r>
          </a:p>
          <a:p>
            <a:r>
              <a:rPr lang="en-IN" dirty="0"/>
              <a:t>Pay-off Matrix</a:t>
            </a:r>
          </a:p>
          <a:p>
            <a:r>
              <a:rPr lang="en-IN" dirty="0"/>
              <a:t>Dominant Strategy</a:t>
            </a:r>
          </a:p>
        </p:txBody>
      </p:sp>
      <p:pic>
        <p:nvPicPr>
          <p:cNvPr id="9" name="Picture 8">
            <a:extLst>
              <a:ext uri="{FF2B5EF4-FFF2-40B4-BE49-F238E27FC236}">
                <a16:creationId xmlns:a16="http://schemas.microsoft.com/office/drawing/2014/main" id="{6746DAEF-C791-4A17-B09F-0E30FD002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3521" y="4274109"/>
            <a:ext cx="4919788" cy="2352393"/>
          </a:xfrm>
          <a:prstGeom prst="rect">
            <a:avLst/>
          </a:prstGeom>
        </p:spPr>
      </p:pic>
      <p:pic>
        <p:nvPicPr>
          <p:cNvPr id="11" name="Picture 10">
            <a:extLst>
              <a:ext uri="{FF2B5EF4-FFF2-40B4-BE49-F238E27FC236}">
                <a16:creationId xmlns:a16="http://schemas.microsoft.com/office/drawing/2014/main" id="{DEC8BA03-309F-4F1F-AA56-32AB3300E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071" y="1690688"/>
            <a:ext cx="4794688" cy="2352394"/>
          </a:xfrm>
          <a:prstGeom prst="rect">
            <a:avLst/>
          </a:prstGeom>
        </p:spPr>
      </p:pic>
    </p:spTree>
    <p:extLst>
      <p:ext uri="{BB962C8B-B14F-4D97-AF65-F5344CB8AC3E}">
        <p14:creationId xmlns:p14="http://schemas.microsoft.com/office/powerpoint/2010/main" val="753656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838200" y="-154828"/>
            <a:ext cx="10515600" cy="1325563"/>
          </a:xfrm>
        </p:spPr>
        <p:txBody>
          <a:bodyPr/>
          <a:lstStyle/>
          <a:p>
            <a:pPr algn="ctr"/>
            <a:r>
              <a:rPr lang="en-IN" dirty="0"/>
              <a:t>Interdependence</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472888" y="911224"/>
            <a:ext cx="11246224" cy="4888940"/>
          </a:xfrm>
        </p:spPr>
        <p:txBody>
          <a:bodyPr/>
          <a:lstStyle/>
          <a:p>
            <a:pPr algn="just"/>
            <a:r>
              <a:rPr lang="en-US" dirty="0"/>
              <a:t>The game theory has been formulated on the basis of a realistic assumption of interdependence of oligopoly firms. </a:t>
            </a:r>
          </a:p>
          <a:p>
            <a:pPr algn="just"/>
            <a:r>
              <a:rPr lang="en-US" dirty="0"/>
              <a:t>It implies that decision making of the firms under oligopoly is interdependent. </a:t>
            </a:r>
          </a:p>
          <a:p>
            <a:pPr algn="just"/>
            <a:r>
              <a:rPr lang="en-US" dirty="0"/>
              <a:t>That is, while taking a business decision – be it price determination, advertising, introduction of a new product or brand, setting-up a new production unit, or any other issue – </a:t>
            </a:r>
            <a:r>
              <a:rPr lang="en-US" b="1" dirty="0"/>
              <a:t>oligopoly firms take into account the possible action and reaction of the rival firms. </a:t>
            </a:r>
          </a:p>
          <a:p>
            <a:pPr algn="just"/>
            <a:r>
              <a:rPr lang="en-US" dirty="0"/>
              <a:t>This kind of </a:t>
            </a:r>
            <a:r>
              <a:rPr lang="en-US" dirty="0" err="1"/>
              <a:t>behaviour</a:t>
            </a:r>
            <a:r>
              <a:rPr lang="en-US" dirty="0"/>
              <a:t> of the oligopoly firms shows their interdependence.</a:t>
            </a:r>
            <a:endParaRPr lang="en-IN" dirty="0"/>
          </a:p>
        </p:txBody>
      </p:sp>
    </p:spTree>
    <p:extLst>
      <p:ext uri="{BB962C8B-B14F-4D97-AF65-F5344CB8AC3E}">
        <p14:creationId xmlns:p14="http://schemas.microsoft.com/office/powerpoint/2010/main" val="1424583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838200" y="-208617"/>
            <a:ext cx="10515600" cy="1325563"/>
          </a:xfrm>
        </p:spPr>
        <p:txBody>
          <a:bodyPr/>
          <a:lstStyle/>
          <a:p>
            <a:pPr algn="ctr"/>
            <a:r>
              <a:rPr lang="en-US" dirty="0"/>
              <a:t>Strategy</a:t>
            </a:r>
            <a:endParaRPr lang="en-IN" dirty="0"/>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327211" y="839506"/>
            <a:ext cx="11317941" cy="5641975"/>
          </a:xfrm>
        </p:spPr>
        <p:txBody>
          <a:bodyPr/>
          <a:lstStyle/>
          <a:p>
            <a:pPr algn="just"/>
            <a:r>
              <a:rPr lang="en-US" dirty="0"/>
              <a:t>The term ‘strategy’ means the </a:t>
            </a:r>
            <a:r>
              <a:rPr lang="en-US" b="1" dirty="0"/>
              <a:t>course of action to be taken by the oligopoly firms with the purpose of gaining most from an action under the condition of unknown reaction of the rival firms. </a:t>
            </a:r>
          </a:p>
          <a:p>
            <a:pPr algn="just"/>
            <a:r>
              <a:rPr lang="en-US" dirty="0"/>
              <a:t>For example, suppose there are two firms – </a:t>
            </a:r>
            <a:r>
              <a:rPr lang="en-US" b="1" dirty="0"/>
              <a:t>A and B. </a:t>
            </a:r>
          </a:p>
          <a:p>
            <a:pPr algn="just"/>
            <a:r>
              <a:rPr lang="en-US" b="1" dirty="0"/>
              <a:t>Firm A plans to cut down the price of its product. But Firm A is not sure of the possible reaction of the rival Firm B. </a:t>
            </a:r>
          </a:p>
          <a:p>
            <a:pPr algn="just"/>
            <a:r>
              <a:rPr lang="en-US" dirty="0"/>
              <a:t>There are two possible reactions of the rival Firm B: </a:t>
            </a:r>
          </a:p>
          <a:p>
            <a:pPr algn="just"/>
            <a:r>
              <a:rPr lang="en-US" dirty="0"/>
              <a:t>(</a:t>
            </a:r>
            <a:r>
              <a:rPr lang="en-US" dirty="0" err="1"/>
              <a:t>i</a:t>
            </a:r>
            <a:r>
              <a:rPr lang="en-US" dirty="0"/>
              <a:t>) it may cut down its own price, and </a:t>
            </a:r>
          </a:p>
          <a:p>
            <a:pPr algn="just"/>
            <a:r>
              <a:rPr lang="en-US" dirty="0"/>
              <a:t>(ii) it may not cut down the price.</a:t>
            </a:r>
          </a:p>
          <a:p>
            <a:pPr algn="just"/>
            <a:r>
              <a:rPr lang="en-US" dirty="0"/>
              <a:t> The price cutting firm A will assess its gain and losses under these conditions and chose the best option. </a:t>
            </a:r>
          </a:p>
          <a:p>
            <a:pPr algn="just"/>
            <a:r>
              <a:rPr lang="en-US" dirty="0"/>
              <a:t>This is the strategy of the price cutting firm.</a:t>
            </a:r>
            <a:endParaRPr lang="en-IN" dirty="0"/>
          </a:p>
        </p:txBody>
      </p:sp>
    </p:spTree>
    <p:extLst>
      <p:ext uri="{BB962C8B-B14F-4D97-AF65-F5344CB8AC3E}">
        <p14:creationId xmlns:p14="http://schemas.microsoft.com/office/powerpoint/2010/main" val="3121939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838200" y="-325157"/>
            <a:ext cx="10515600" cy="1325563"/>
          </a:xfrm>
        </p:spPr>
        <p:txBody>
          <a:bodyPr/>
          <a:lstStyle/>
          <a:p>
            <a:pPr algn="ctr"/>
            <a:r>
              <a:rPr lang="en-IN" dirty="0"/>
              <a:t>Pay-off Matrix</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183774" y="722965"/>
            <a:ext cx="11622743" cy="5991599"/>
          </a:xfrm>
        </p:spPr>
        <p:txBody>
          <a:bodyPr>
            <a:normAutofit/>
          </a:bodyPr>
          <a:lstStyle/>
          <a:p>
            <a:pPr algn="just"/>
            <a:r>
              <a:rPr lang="en-US" b="1" dirty="0"/>
              <a:t>The ‘pay-off matrix’ is tabular recording of gains and losses of a firm taking an action under different kinds of anticipated reactions of the rival firms. </a:t>
            </a:r>
          </a:p>
          <a:p>
            <a:pPr algn="just"/>
            <a:r>
              <a:rPr lang="en-US" dirty="0"/>
              <a:t>Recall the above example of two firms, A and B. </a:t>
            </a:r>
          </a:p>
          <a:p>
            <a:pPr algn="just"/>
            <a:r>
              <a:rPr lang="en-US" dirty="0"/>
              <a:t>Firm A estimates its gains and losses in terms of increase in the sales of its product under the following conditions: </a:t>
            </a:r>
          </a:p>
          <a:p>
            <a:pPr lvl="1" algn="just"/>
            <a:r>
              <a:rPr lang="en-US" dirty="0"/>
              <a:t>(</a:t>
            </a:r>
            <a:r>
              <a:rPr lang="en-US" dirty="0" err="1"/>
              <a:t>i</a:t>
            </a:r>
            <a:r>
              <a:rPr lang="en-US" dirty="0"/>
              <a:t>) Estimated increase in its sales when </a:t>
            </a:r>
            <a:r>
              <a:rPr lang="en-US" b="1" dirty="0"/>
              <a:t>Firm A does not reduce its price;</a:t>
            </a:r>
          </a:p>
          <a:p>
            <a:pPr lvl="1" algn="just"/>
            <a:r>
              <a:rPr lang="en-US" dirty="0"/>
              <a:t>(ii) Estimated increase in its sales </a:t>
            </a:r>
            <a:r>
              <a:rPr lang="en-US" b="1" dirty="0"/>
              <a:t>when Firm A reduces its price and Firm B does not react; </a:t>
            </a:r>
          </a:p>
          <a:p>
            <a:pPr lvl="1" algn="just"/>
            <a:r>
              <a:rPr lang="en-US" dirty="0"/>
              <a:t>(iii) Estimated increase in its sales when </a:t>
            </a:r>
            <a:r>
              <a:rPr lang="en-US" b="1" dirty="0"/>
              <a:t>Firm A reduces its price and Firms B also cuts down the price of its product; and </a:t>
            </a:r>
          </a:p>
          <a:p>
            <a:pPr lvl="1" algn="just"/>
            <a:r>
              <a:rPr lang="en-US" dirty="0"/>
              <a:t>(iv) Estimated change in its sales </a:t>
            </a:r>
            <a:r>
              <a:rPr lang="en-US" b="1" dirty="0"/>
              <a:t>when Firm A does not cut down its price but Firm B does cut down its price. </a:t>
            </a:r>
          </a:p>
          <a:p>
            <a:pPr algn="just"/>
            <a:r>
              <a:rPr lang="en-US" dirty="0"/>
              <a:t>When all these estimates are recorded in a cross-sectional tabular form, it produces a pay-off matrix.</a:t>
            </a:r>
            <a:endParaRPr lang="en-IN" dirty="0"/>
          </a:p>
        </p:txBody>
      </p:sp>
    </p:spTree>
    <p:extLst>
      <p:ext uri="{BB962C8B-B14F-4D97-AF65-F5344CB8AC3E}">
        <p14:creationId xmlns:p14="http://schemas.microsoft.com/office/powerpoint/2010/main" val="477807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838200" y="-343087"/>
            <a:ext cx="10515600" cy="1325563"/>
          </a:xfrm>
        </p:spPr>
        <p:txBody>
          <a:bodyPr/>
          <a:lstStyle/>
          <a:p>
            <a:pPr algn="ctr"/>
            <a:r>
              <a:rPr lang="en-IN" dirty="0"/>
              <a:t>Dominant Strategy</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271182" y="722966"/>
            <a:ext cx="11649636" cy="5955740"/>
          </a:xfrm>
        </p:spPr>
        <p:txBody>
          <a:bodyPr/>
          <a:lstStyle/>
          <a:p>
            <a:pPr algn="just"/>
            <a:r>
              <a:rPr lang="en-US" dirty="0"/>
              <a:t>As noted above, </a:t>
            </a:r>
            <a:r>
              <a:rPr lang="en-US" b="1" dirty="0"/>
              <a:t>strategy means the course of action planned by an oligopoly firm with the purpose of gaining most from its action. </a:t>
            </a:r>
          </a:p>
          <a:p>
            <a:pPr algn="just"/>
            <a:r>
              <a:rPr lang="en-US" b="1" dirty="0"/>
              <a:t>The pay-off of the strategy may be high or it may be low depending on the counteraction taken by the rival firm. </a:t>
            </a:r>
          </a:p>
          <a:p>
            <a:pPr algn="just"/>
            <a:r>
              <a:rPr lang="en-US" b="1" i="1" dirty="0"/>
              <a:t>A strategic action that yields the best outcome whatever the reaction of the rival firms is called dominant strategy. </a:t>
            </a:r>
          </a:p>
          <a:p>
            <a:pPr algn="just"/>
            <a:r>
              <a:rPr lang="en-US" dirty="0"/>
              <a:t>In the context of game theory, </a:t>
            </a:r>
            <a:r>
              <a:rPr lang="en-US" i="1" dirty="0">
                <a:solidFill>
                  <a:srgbClr val="0070C0"/>
                </a:solidFill>
              </a:rPr>
              <a:t>dominant strategy can be </a:t>
            </a:r>
            <a:r>
              <a:rPr lang="en-US" b="1" i="1" dirty="0">
                <a:solidFill>
                  <a:srgbClr val="0070C0"/>
                </a:solidFill>
              </a:rPr>
              <a:t>defined as the strategy that gives the best payoff no matter what counteraction is taken by the rival firm</a:t>
            </a:r>
          </a:p>
          <a:p>
            <a:pPr algn="just"/>
            <a:r>
              <a:rPr lang="en-US" i="1" dirty="0"/>
              <a:t>Having looked at the ‘basics’ of the game theory, we proceed now to discuss the game theory and its application to business decision-making. </a:t>
            </a:r>
          </a:p>
          <a:p>
            <a:pPr algn="just"/>
            <a:r>
              <a:rPr lang="en-US" i="1" dirty="0"/>
              <a:t>In game theory, the decision-making problem of the oligopoly firms is best exemplified by, what game theorists call, the </a:t>
            </a:r>
            <a:r>
              <a:rPr lang="en-US" b="1" i="1" dirty="0">
                <a:solidFill>
                  <a:srgbClr val="FF0000"/>
                </a:solidFill>
              </a:rPr>
              <a:t>prisoners’ dilemma.</a:t>
            </a:r>
            <a:endParaRPr lang="en-IN" b="1" i="1" dirty="0">
              <a:solidFill>
                <a:srgbClr val="FF0000"/>
              </a:solidFill>
            </a:endParaRPr>
          </a:p>
        </p:txBody>
      </p:sp>
    </p:spTree>
    <p:extLst>
      <p:ext uri="{BB962C8B-B14F-4D97-AF65-F5344CB8AC3E}">
        <p14:creationId xmlns:p14="http://schemas.microsoft.com/office/powerpoint/2010/main" val="2563186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990600" y="-199652"/>
            <a:ext cx="10515600" cy="1325563"/>
          </a:xfrm>
        </p:spPr>
        <p:txBody>
          <a:bodyPr/>
          <a:lstStyle/>
          <a:p>
            <a:pPr algn="ctr"/>
            <a:r>
              <a:rPr lang="en-IN" dirty="0"/>
              <a:t>Prisoner’s Dilemma</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271181" y="705038"/>
            <a:ext cx="11649637" cy="6152962"/>
          </a:xfrm>
        </p:spPr>
        <p:txBody>
          <a:bodyPr>
            <a:normAutofit/>
          </a:bodyPr>
          <a:lstStyle/>
          <a:p>
            <a:pPr algn="just"/>
            <a:r>
              <a:rPr lang="en-US" dirty="0"/>
              <a:t>The nature of the decision-making problems faced by the oligopoly firms is exemplified in game theory by prisoner’s dilemma. </a:t>
            </a:r>
          </a:p>
          <a:p>
            <a:pPr algn="just"/>
            <a:r>
              <a:rPr lang="en-US" dirty="0"/>
              <a:t>To illustrate prisoners’ dilemma, </a:t>
            </a:r>
            <a:r>
              <a:rPr lang="en-US" b="1" i="1" dirty="0">
                <a:solidFill>
                  <a:srgbClr val="FF0000"/>
                </a:solidFill>
              </a:rPr>
              <a:t>let us suppose that two persons, A and B, are partners in illegal activities. </a:t>
            </a:r>
          </a:p>
          <a:p>
            <a:pPr algn="just"/>
            <a:r>
              <a:rPr lang="en-US" dirty="0"/>
              <a:t>They are arrested under the suspicion of being involved in </a:t>
            </a:r>
            <a:r>
              <a:rPr lang="en-US" b="1" dirty="0">
                <a:solidFill>
                  <a:srgbClr val="FF0000"/>
                </a:solidFill>
              </a:rPr>
              <a:t>cricket match-fixing</a:t>
            </a:r>
            <a:r>
              <a:rPr lang="en-US" dirty="0">
                <a:solidFill>
                  <a:srgbClr val="FF0000"/>
                </a:solidFill>
              </a:rPr>
              <a:t>. </a:t>
            </a:r>
            <a:r>
              <a:rPr lang="en-US" b="1" dirty="0">
                <a:solidFill>
                  <a:srgbClr val="FF0000"/>
                </a:solidFill>
              </a:rPr>
              <a:t>They are lodged in separate jails with no possibility of communication between themselves. </a:t>
            </a:r>
          </a:p>
          <a:p>
            <a:pPr algn="just"/>
            <a:r>
              <a:rPr lang="en-US" dirty="0"/>
              <a:t>They are interrogated by CBI officials under the following conditions disclosed to each of them in isolation. </a:t>
            </a:r>
          </a:p>
          <a:p>
            <a:pPr lvl="1" algn="just"/>
            <a:r>
              <a:rPr lang="en-US" b="1" dirty="0">
                <a:solidFill>
                  <a:schemeClr val="accent1"/>
                </a:solidFill>
              </a:rPr>
              <a:t>1. If you confess your involvement in match fixing, you will get a 5-year imprisonment. </a:t>
            </a:r>
          </a:p>
          <a:p>
            <a:pPr lvl="1" algn="just"/>
            <a:r>
              <a:rPr lang="en-US" b="1" dirty="0">
                <a:solidFill>
                  <a:schemeClr val="accent1"/>
                </a:solidFill>
              </a:rPr>
              <a:t>2. If you deny your involvement and your partner denies too, you will be set free for lack of evidence. </a:t>
            </a:r>
          </a:p>
          <a:p>
            <a:pPr lvl="1" algn="just"/>
            <a:r>
              <a:rPr lang="en-US" b="1" dirty="0">
                <a:solidFill>
                  <a:schemeClr val="accent1"/>
                </a:solidFill>
              </a:rPr>
              <a:t>3. If you confess and your partner does not confess and you turn approver, then you get 2-year imprisonment and the other person will get 10-year imprisonment. </a:t>
            </a:r>
            <a:endParaRPr lang="en-IN" b="1" dirty="0">
              <a:solidFill>
                <a:schemeClr val="accent1"/>
              </a:solidFill>
            </a:endParaRPr>
          </a:p>
        </p:txBody>
      </p:sp>
    </p:spTree>
    <p:extLst>
      <p:ext uri="{BB962C8B-B14F-4D97-AF65-F5344CB8AC3E}">
        <p14:creationId xmlns:p14="http://schemas.microsoft.com/office/powerpoint/2010/main" val="2011591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775447" y="-325157"/>
            <a:ext cx="10515600" cy="1325563"/>
          </a:xfrm>
        </p:spPr>
        <p:txBody>
          <a:bodyPr/>
          <a:lstStyle/>
          <a:p>
            <a:r>
              <a:rPr lang="en-IN" dirty="0"/>
              <a:t>INDUSTRIALIZATION</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0" y="579531"/>
            <a:ext cx="12111318" cy="6009528"/>
          </a:xfrm>
        </p:spPr>
        <p:txBody>
          <a:bodyPr>
            <a:normAutofit fontScale="92500"/>
          </a:bodyPr>
          <a:lstStyle/>
          <a:p>
            <a:pPr algn="just"/>
            <a:r>
              <a:rPr lang="en-US" dirty="0"/>
              <a:t>The world industrialization is generally used in two senses—</a:t>
            </a:r>
            <a:r>
              <a:rPr lang="en-US" b="1" dirty="0"/>
              <a:t>a narrow sense and a wider sense. </a:t>
            </a:r>
          </a:p>
          <a:p>
            <a:pPr algn="just"/>
            <a:r>
              <a:rPr lang="en-US" b="1" dirty="0"/>
              <a:t>In the narrow sense, </a:t>
            </a:r>
            <a:r>
              <a:rPr lang="en-US" dirty="0"/>
              <a:t>industrialization refers to </a:t>
            </a:r>
            <a:r>
              <a:rPr lang="en-US" b="1" i="1" dirty="0"/>
              <a:t>establishment and development of basic and manufacturing industries. Its main objective is to increase the general living standard by increasing efficiency and capacity of factors of production. </a:t>
            </a:r>
          </a:p>
          <a:p>
            <a:pPr algn="just"/>
            <a:r>
              <a:rPr lang="en-US" b="1" dirty="0"/>
              <a:t>On the other hand, </a:t>
            </a:r>
            <a:r>
              <a:rPr lang="en-US" dirty="0"/>
              <a:t>in the larger perspective, under industrialization, not only </a:t>
            </a:r>
            <a:r>
              <a:rPr lang="en-US" b="1" i="1" dirty="0"/>
              <a:t>basic and manufacturing industries are established but through this medium the changes in the entire economic structure of the country is carried out. </a:t>
            </a:r>
            <a:r>
              <a:rPr lang="en-US" dirty="0"/>
              <a:t>The main objective of industrialization is </a:t>
            </a:r>
            <a:r>
              <a:rPr lang="en-US" b="1" i="1" dirty="0"/>
              <a:t>to equally develop the overall factors of development of the economy. </a:t>
            </a:r>
          </a:p>
          <a:p>
            <a:pPr algn="just"/>
            <a:r>
              <a:rPr lang="en-US" dirty="0"/>
              <a:t>In brief, it is said that industrialization is a multi-fold and wider economic process. Industrialization is a process by which an economy is transformed from primarily agricultural to one based on manufacturing goods.</a:t>
            </a:r>
          </a:p>
          <a:p>
            <a:pPr algn="just"/>
            <a:r>
              <a:rPr lang="en-US" b="1" dirty="0"/>
              <a:t>Individual manual </a:t>
            </a:r>
            <a:r>
              <a:rPr lang="en-US" b="1" dirty="0" err="1"/>
              <a:t>labour</a:t>
            </a:r>
            <a:r>
              <a:rPr lang="en-US" b="1" dirty="0"/>
              <a:t> is often replaced by </a:t>
            </a:r>
            <a:r>
              <a:rPr lang="en-US" b="1" dirty="0" err="1"/>
              <a:t>mechanised</a:t>
            </a:r>
            <a:r>
              <a:rPr lang="en-US" b="1" dirty="0"/>
              <a:t> mass production and craftsmen are replaced by assembly lines.</a:t>
            </a:r>
            <a:endParaRPr lang="en-IN" b="1" dirty="0"/>
          </a:p>
        </p:txBody>
      </p:sp>
    </p:spTree>
    <p:extLst>
      <p:ext uri="{BB962C8B-B14F-4D97-AF65-F5344CB8AC3E}">
        <p14:creationId xmlns:p14="http://schemas.microsoft.com/office/powerpoint/2010/main" val="1066014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3464859" y="0"/>
            <a:ext cx="10515600" cy="1325563"/>
          </a:xfrm>
        </p:spPr>
        <p:txBody>
          <a:bodyPr/>
          <a:lstStyle/>
          <a:p>
            <a:r>
              <a:rPr lang="en-IN" dirty="0"/>
              <a:t>Prisoner’s Dilemma</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0" y="1979612"/>
            <a:ext cx="11936506" cy="5390964"/>
          </a:xfrm>
        </p:spPr>
        <p:txBody>
          <a:bodyPr>
            <a:normAutofit/>
          </a:bodyPr>
          <a:lstStyle/>
          <a:p>
            <a:pPr algn="just"/>
            <a:r>
              <a:rPr lang="en-IN" dirty="0"/>
              <a:t>Given these conditions, each suspect has two options open to him:</a:t>
            </a:r>
          </a:p>
          <a:p>
            <a:pPr lvl="1" algn="just"/>
            <a:r>
              <a:rPr lang="en-IN" b="1" dirty="0">
                <a:solidFill>
                  <a:schemeClr val="accent1"/>
                </a:solidFill>
              </a:rPr>
              <a:t>To confess or</a:t>
            </a:r>
          </a:p>
          <a:p>
            <a:pPr lvl="1" algn="just"/>
            <a:r>
              <a:rPr lang="en-IN" b="1" dirty="0">
                <a:solidFill>
                  <a:schemeClr val="accent1"/>
                </a:solidFill>
              </a:rPr>
              <a:t>Not to confess.</a:t>
            </a:r>
          </a:p>
          <a:p>
            <a:pPr algn="just"/>
            <a:r>
              <a:rPr lang="en-IN" dirty="0"/>
              <a:t>Now, </a:t>
            </a:r>
            <a:r>
              <a:rPr lang="en-IN" b="1" i="1" dirty="0">
                <a:solidFill>
                  <a:srgbClr val="FF0000"/>
                </a:solidFill>
              </a:rPr>
              <a:t>both A and B face a dilemma on how to decide whether or not to confess. </a:t>
            </a:r>
          </a:p>
          <a:p>
            <a:pPr algn="just"/>
            <a:r>
              <a:rPr lang="en-IN" dirty="0"/>
              <a:t>While taking a decision, both have a common objective, i.e. </a:t>
            </a:r>
            <a:r>
              <a:rPr lang="en-IN" b="1" dirty="0">
                <a:solidFill>
                  <a:srgbClr val="FF0000"/>
                </a:solidFill>
              </a:rPr>
              <a:t>to minimize the period of imprisonment.</a:t>
            </a:r>
          </a:p>
          <a:p>
            <a:pPr algn="just"/>
            <a:r>
              <a:rPr lang="en-IN" dirty="0"/>
              <a:t>Given this objective, </a:t>
            </a:r>
            <a:r>
              <a:rPr lang="en-IN" dirty="0">
                <a:solidFill>
                  <a:schemeClr val="accent1"/>
                </a:solidFill>
              </a:rPr>
              <a:t>the option is quite simple that both of them deny their involvement in match-fixing.</a:t>
            </a:r>
          </a:p>
          <a:p>
            <a:pPr algn="just"/>
            <a:r>
              <a:rPr lang="en-IN" b="1" dirty="0">
                <a:solidFill>
                  <a:srgbClr val="FF0000"/>
                </a:solidFill>
              </a:rPr>
              <a:t>But, there is not certainty that if one denies his involvement, the other will also deny- the other one may confess and turn approver.</a:t>
            </a:r>
          </a:p>
          <a:p>
            <a:pPr algn="just"/>
            <a:endParaRPr lang="en-IN" dirty="0"/>
          </a:p>
        </p:txBody>
      </p:sp>
      <p:pic>
        <p:nvPicPr>
          <p:cNvPr id="5" name="Picture 4">
            <a:extLst>
              <a:ext uri="{FF2B5EF4-FFF2-40B4-BE49-F238E27FC236}">
                <a16:creationId xmlns:a16="http://schemas.microsoft.com/office/drawing/2014/main" id="{E2DF536E-4308-48A6-9ECD-AF4E44A15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0634" y="18005"/>
            <a:ext cx="3971365" cy="3200324"/>
          </a:xfrm>
          <a:prstGeom prst="rect">
            <a:avLst/>
          </a:prstGeom>
        </p:spPr>
      </p:pic>
      <p:pic>
        <p:nvPicPr>
          <p:cNvPr id="7" name="Picture 6">
            <a:extLst>
              <a:ext uri="{FF2B5EF4-FFF2-40B4-BE49-F238E27FC236}">
                <a16:creationId xmlns:a16="http://schemas.microsoft.com/office/drawing/2014/main" id="{BE2D66B9-465A-494A-8395-AD896FC029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209366" cy="2070771"/>
          </a:xfrm>
          <a:prstGeom prst="rect">
            <a:avLst/>
          </a:prstGeom>
        </p:spPr>
      </p:pic>
    </p:spTree>
    <p:extLst>
      <p:ext uri="{BB962C8B-B14F-4D97-AF65-F5344CB8AC3E}">
        <p14:creationId xmlns:p14="http://schemas.microsoft.com/office/powerpoint/2010/main" val="1344691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434788" y="-414804"/>
            <a:ext cx="11533094" cy="1325563"/>
          </a:xfrm>
        </p:spPr>
        <p:txBody>
          <a:bodyPr/>
          <a:lstStyle/>
          <a:p>
            <a:r>
              <a:rPr lang="en-IN" dirty="0"/>
              <a:t>Prisoner’s Dilemma</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224117" y="500296"/>
            <a:ext cx="11824447" cy="3309705"/>
          </a:xfrm>
        </p:spPr>
        <p:txBody>
          <a:bodyPr>
            <a:normAutofit fontScale="77500" lnSpcReduction="20000"/>
          </a:bodyPr>
          <a:lstStyle/>
          <a:p>
            <a:pPr algn="just"/>
            <a:r>
              <a:rPr lang="en-IN" dirty="0"/>
              <a:t>With this uncertainty, the </a:t>
            </a:r>
            <a:r>
              <a:rPr lang="en-IN" dirty="0">
                <a:solidFill>
                  <a:srgbClr val="FF0000"/>
                </a:solidFill>
              </a:rPr>
              <a:t>dilemma in making a choice still remains.</a:t>
            </a:r>
          </a:p>
          <a:p>
            <a:pPr algn="just"/>
            <a:r>
              <a:rPr lang="en-IN" dirty="0"/>
              <a:t>For example, if A denies his involvement, and B confesses and turns approver (Settles for 2 Year imprisonment), then A gets a 10 year jail term.</a:t>
            </a:r>
          </a:p>
          <a:p>
            <a:pPr algn="just"/>
            <a:r>
              <a:rPr lang="en-IN" dirty="0"/>
              <a:t>So is the case with B.</a:t>
            </a:r>
          </a:p>
          <a:p>
            <a:pPr algn="just"/>
            <a:r>
              <a:rPr lang="en-IN" b="1" dirty="0">
                <a:solidFill>
                  <a:schemeClr val="accent1"/>
                </a:solidFill>
              </a:rPr>
              <a:t>If they both confess, then they get a 5 Year jail term each. Then what to do?</a:t>
            </a:r>
          </a:p>
          <a:p>
            <a:pPr algn="just"/>
            <a:r>
              <a:rPr lang="en-IN" b="1" dirty="0">
                <a:solidFill>
                  <a:schemeClr val="accent1"/>
                </a:solidFill>
              </a:rPr>
              <a:t>That is dilemma.</a:t>
            </a:r>
          </a:p>
          <a:p>
            <a:pPr algn="just"/>
            <a:r>
              <a:rPr lang="en-IN" dirty="0"/>
              <a:t>The nature of their problem of decision making is shown in Table in the form of pay-off matrix.</a:t>
            </a:r>
          </a:p>
          <a:p>
            <a:pPr algn="just"/>
            <a:r>
              <a:rPr lang="en-IN" dirty="0"/>
              <a:t>The pay-off matrix shows the pay-offs of their different options in terms of the number of years in jail.</a:t>
            </a:r>
          </a:p>
        </p:txBody>
      </p:sp>
      <p:graphicFrame>
        <p:nvGraphicFramePr>
          <p:cNvPr id="4" name="Object 3">
            <a:extLst>
              <a:ext uri="{FF2B5EF4-FFF2-40B4-BE49-F238E27FC236}">
                <a16:creationId xmlns:a16="http://schemas.microsoft.com/office/drawing/2014/main" id="{49DE298F-5C29-4C52-91E9-3663F3E59CFB}"/>
              </a:ext>
            </a:extLst>
          </p:cNvPr>
          <p:cNvGraphicFramePr>
            <a:graphicFrameLocks noChangeAspect="1"/>
          </p:cNvGraphicFramePr>
          <p:nvPr>
            <p:extLst>
              <p:ext uri="{D42A27DB-BD31-4B8C-83A1-F6EECF244321}">
                <p14:modId xmlns:p14="http://schemas.microsoft.com/office/powerpoint/2010/main" val="3980351856"/>
              </p:ext>
            </p:extLst>
          </p:nvPr>
        </p:nvGraphicFramePr>
        <p:xfrm>
          <a:off x="896470" y="3585884"/>
          <a:ext cx="9708775" cy="2990616"/>
        </p:xfrm>
        <a:graphic>
          <a:graphicData uri="http://schemas.openxmlformats.org/presentationml/2006/ole">
            <mc:AlternateContent xmlns:mc="http://schemas.openxmlformats.org/markup-compatibility/2006">
              <mc:Choice xmlns:v="urn:schemas-microsoft-com:vml" Requires="v">
                <p:oleObj spid="_x0000_s1137" name="Bitmap Image" r:id="rId3" imgW="4663440" imgH="1501200" progId="Paint.Picture">
                  <p:embed/>
                </p:oleObj>
              </mc:Choice>
              <mc:Fallback>
                <p:oleObj name="Bitmap Image" r:id="rId3" imgW="4663440" imgH="1501200" progId="Paint.Picture">
                  <p:embed/>
                  <p:pic>
                    <p:nvPicPr>
                      <p:cNvPr id="0" name=""/>
                      <p:cNvPicPr/>
                      <p:nvPr/>
                    </p:nvPicPr>
                    <p:blipFill>
                      <a:blip r:embed="rId4"/>
                      <a:stretch>
                        <a:fillRect/>
                      </a:stretch>
                    </p:blipFill>
                    <p:spPr>
                      <a:xfrm>
                        <a:off x="896470" y="3585884"/>
                        <a:ext cx="9708775" cy="2990616"/>
                      </a:xfrm>
                      <a:prstGeom prst="rect">
                        <a:avLst/>
                      </a:prstGeom>
                    </p:spPr>
                  </p:pic>
                </p:oleObj>
              </mc:Fallback>
            </mc:AlternateContent>
          </a:graphicData>
        </a:graphic>
      </p:graphicFrame>
    </p:spTree>
    <p:extLst>
      <p:ext uri="{BB962C8B-B14F-4D97-AF65-F5344CB8AC3E}">
        <p14:creationId xmlns:p14="http://schemas.microsoft.com/office/powerpoint/2010/main" val="1876706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838200" y="-385482"/>
            <a:ext cx="10515600" cy="1325563"/>
          </a:xfrm>
        </p:spPr>
        <p:txBody>
          <a:bodyPr/>
          <a:lstStyle/>
          <a:p>
            <a:r>
              <a:rPr lang="en-IN" dirty="0"/>
              <a:t>Prisoner’s Dilemma</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210670" y="787306"/>
            <a:ext cx="11604812" cy="5801753"/>
          </a:xfrm>
        </p:spPr>
        <p:txBody>
          <a:bodyPr>
            <a:normAutofit lnSpcReduction="10000"/>
          </a:bodyPr>
          <a:lstStyle/>
          <a:p>
            <a:pPr algn="just"/>
            <a:r>
              <a:rPr lang="en-US" dirty="0"/>
              <a:t>Given the conditions,</a:t>
            </a:r>
            <a:r>
              <a:rPr lang="en-US" b="1" dirty="0">
                <a:solidFill>
                  <a:srgbClr val="FF0000"/>
                </a:solidFill>
              </a:rPr>
              <a:t> it is quite likely that both the suspects may opt for ‘confession’, because neither A knows what B will do, nor B knows what A will do. When they both confess, each one gets a 5-year jail term. This is the second best option. </a:t>
            </a:r>
          </a:p>
          <a:p>
            <a:pPr algn="just"/>
            <a:r>
              <a:rPr lang="en-US" dirty="0"/>
              <a:t>For his decision to confess, A might formulate his strategy in the following manner. He is supposed to reason out the case in this way: </a:t>
            </a:r>
            <a:r>
              <a:rPr lang="en-US" dirty="0">
                <a:solidFill>
                  <a:schemeClr val="accent1"/>
                </a:solidFill>
              </a:rPr>
              <a:t>It I confess (though I am innocent), I will get a maximum of 5 years’ imprisonment. </a:t>
            </a:r>
          </a:p>
          <a:p>
            <a:pPr algn="just"/>
            <a:r>
              <a:rPr lang="en-US" dirty="0"/>
              <a:t>But, </a:t>
            </a:r>
            <a:r>
              <a:rPr lang="en-US" b="1" dirty="0">
                <a:solidFill>
                  <a:srgbClr val="7030A0"/>
                </a:solidFill>
              </a:rPr>
              <a:t>if I deny (which I must) and B confesses and turns approver then I will get 10 years’ imprisonment. That will be the worst scenario. </a:t>
            </a:r>
          </a:p>
          <a:p>
            <a:pPr algn="just"/>
            <a:r>
              <a:rPr lang="en-US" dirty="0"/>
              <a:t>It is quite likely that suspect B also reasons out their case in the same manner, even if he too is innocent. </a:t>
            </a:r>
          </a:p>
          <a:p>
            <a:pPr algn="just"/>
            <a:r>
              <a:rPr lang="en-US" b="1" dirty="0"/>
              <a:t>If they both confess, they would get jail-term for 5 years and would avoid 10 years’ imprisonment, the maximum possible jail sentence under the law. This is the best they could achieve under the given conditions.</a:t>
            </a:r>
            <a:endParaRPr lang="en-IN" b="1" dirty="0"/>
          </a:p>
        </p:txBody>
      </p:sp>
    </p:spTree>
    <p:extLst>
      <p:ext uri="{BB962C8B-B14F-4D97-AF65-F5344CB8AC3E}">
        <p14:creationId xmlns:p14="http://schemas.microsoft.com/office/powerpoint/2010/main" val="2377290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712694" y="-226545"/>
            <a:ext cx="10515600" cy="1325563"/>
          </a:xfrm>
        </p:spPr>
        <p:txBody>
          <a:bodyPr/>
          <a:lstStyle/>
          <a:p>
            <a:r>
              <a:rPr lang="en-US" dirty="0"/>
              <a:t>Pricing of a New Product</a:t>
            </a:r>
            <a:endParaRPr lang="en-IN" dirty="0"/>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515470" y="875366"/>
            <a:ext cx="11497235" cy="5426822"/>
          </a:xfrm>
        </p:spPr>
        <p:txBody>
          <a:bodyPr/>
          <a:lstStyle/>
          <a:p>
            <a:pPr algn="just"/>
            <a:r>
              <a:rPr lang="en-US" dirty="0"/>
              <a:t>A new product may simply be either another brand name added to the existing ones or an altogether new product. </a:t>
            </a:r>
          </a:p>
          <a:p>
            <a:pPr algn="just"/>
            <a:r>
              <a:rPr lang="en-US" i="1" dirty="0"/>
              <a:t>Pricing a new brand for which there are several substitutes available in the market is not as big a problem as pricing a new product for which close substitutes are not available. </a:t>
            </a:r>
          </a:p>
          <a:p>
            <a:pPr algn="just"/>
            <a:r>
              <a:rPr lang="en-US" dirty="0"/>
              <a:t>In case of the former (where there are several substitutes available in the market), the market provides adequate information regarding cost, demand and availability of market and so forth. </a:t>
            </a:r>
          </a:p>
          <a:p>
            <a:pPr algn="just"/>
            <a:r>
              <a:rPr lang="en-US" dirty="0"/>
              <a:t>In this case, </a:t>
            </a:r>
            <a:r>
              <a:rPr lang="en-US" b="1" dirty="0"/>
              <a:t>pricing depends on the nature of the market. </a:t>
            </a:r>
          </a:p>
          <a:p>
            <a:pPr algn="just"/>
            <a:r>
              <a:rPr lang="en-US" dirty="0"/>
              <a:t>In pricing a new product without close substitutes, however, problems arise due to lack of information; hence, there is some degree of uncertainty</a:t>
            </a:r>
            <a:endParaRPr lang="en-IN" dirty="0"/>
          </a:p>
        </p:txBody>
      </p:sp>
    </p:spTree>
    <p:extLst>
      <p:ext uri="{BB962C8B-B14F-4D97-AF65-F5344CB8AC3E}">
        <p14:creationId xmlns:p14="http://schemas.microsoft.com/office/powerpoint/2010/main" val="86776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524436" y="-190687"/>
            <a:ext cx="10515600" cy="1325563"/>
          </a:xfrm>
        </p:spPr>
        <p:txBody>
          <a:bodyPr/>
          <a:lstStyle/>
          <a:p>
            <a:r>
              <a:rPr lang="en-US" dirty="0"/>
              <a:t>Pricing of a New Product</a:t>
            </a:r>
            <a:endParaRPr lang="en-IN" dirty="0"/>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336176" y="848472"/>
            <a:ext cx="11331388" cy="4351338"/>
          </a:xfrm>
        </p:spPr>
        <p:txBody>
          <a:bodyPr/>
          <a:lstStyle/>
          <a:p>
            <a:pPr algn="just"/>
            <a:r>
              <a:rPr lang="en-US" dirty="0"/>
              <a:t>Thus, the pricing policy in respect of new products depends on whether or not close substitutes are available. </a:t>
            </a:r>
          </a:p>
          <a:p>
            <a:pPr algn="just"/>
            <a:r>
              <a:rPr lang="en-US" dirty="0"/>
              <a:t>Depending on whether or not close substitutes are available in pricing a new product, generally two kinds of pricing policies are available: </a:t>
            </a:r>
          </a:p>
          <a:p>
            <a:pPr algn="just"/>
            <a:r>
              <a:rPr lang="en-US" b="1" dirty="0">
                <a:solidFill>
                  <a:srgbClr val="FF0000"/>
                </a:solidFill>
              </a:rPr>
              <a:t>(</a:t>
            </a:r>
            <a:r>
              <a:rPr lang="en-US" b="1" dirty="0" err="1">
                <a:solidFill>
                  <a:srgbClr val="FF0000"/>
                </a:solidFill>
              </a:rPr>
              <a:t>i</a:t>
            </a:r>
            <a:r>
              <a:rPr lang="en-US" b="1" dirty="0">
                <a:solidFill>
                  <a:srgbClr val="FF0000"/>
                </a:solidFill>
              </a:rPr>
              <a:t>) Penetration Price Policy and </a:t>
            </a:r>
          </a:p>
          <a:p>
            <a:pPr algn="just"/>
            <a:r>
              <a:rPr lang="en-US" b="1" dirty="0">
                <a:solidFill>
                  <a:srgbClr val="FF0000"/>
                </a:solidFill>
              </a:rPr>
              <a:t>(ii) Skimming Price Policy</a:t>
            </a:r>
            <a:endParaRPr lang="en-IN" b="1" dirty="0">
              <a:solidFill>
                <a:srgbClr val="FF0000"/>
              </a:solidFill>
            </a:endParaRPr>
          </a:p>
        </p:txBody>
      </p:sp>
    </p:spTree>
    <p:extLst>
      <p:ext uri="{BB962C8B-B14F-4D97-AF65-F5344CB8AC3E}">
        <p14:creationId xmlns:p14="http://schemas.microsoft.com/office/powerpoint/2010/main" val="3005380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649942" y="-438664"/>
            <a:ext cx="10515600" cy="1325563"/>
          </a:xfrm>
        </p:spPr>
        <p:txBody>
          <a:bodyPr/>
          <a:lstStyle/>
          <a:p>
            <a:r>
              <a:rPr lang="en-IN" dirty="0"/>
              <a:t>Penetration Price Policy</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0" y="401824"/>
            <a:ext cx="12014947" cy="6456176"/>
          </a:xfrm>
        </p:spPr>
        <p:txBody>
          <a:bodyPr>
            <a:normAutofit fontScale="92500" lnSpcReduction="10000"/>
          </a:bodyPr>
          <a:lstStyle/>
          <a:p>
            <a:pPr algn="just"/>
            <a:r>
              <a:rPr lang="en-US" dirty="0"/>
              <a:t>In contrast to the skimming price policy, the penetration price policy involves a reserve strategy. </a:t>
            </a:r>
          </a:p>
          <a:p>
            <a:pPr algn="just"/>
            <a:r>
              <a:rPr lang="en-US" b="1" dirty="0"/>
              <a:t>This pricing policy is generally adopted in the case of new products for which substitutes are available. </a:t>
            </a:r>
          </a:p>
          <a:p>
            <a:pPr algn="just"/>
            <a:r>
              <a:rPr lang="en-US" b="1" dirty="0"/>
              <a:t>This policy requires fixing a lower initial price designed to penetrate the market as quickly as possible and is intended to maximize the profits in the long run.</a:t>
            </a:r>
          </a:p>
          <a:p>
            <a:pPr algn="just"/>
            <a:r>
              <a:rPr lang="en-US" dirty="0"/>
              <a:t> Therefore, the firm pursuing the penetration price policy sets a low price of the product in the initial stage. </a:t>
            </a:r>
            <a:r>
              <a:rPr lang="en-US" b="1" dirty="0"/>
              <a:t>As the product slowly becomes popular in the market, its price is gradually increased. </a:t>
            </a:r>
          </a:p>
          <a:p>
            <a:pPr algn="just"/>
            <a:r>
              <a:rPr lang="en-US" dirty="0"/>
              <a:t>The success of the penetration price policy requires the existence of the following conditions: </a:t>
            </a:r>
          </a:p>
          <a:p>
            <a:pPr lvl="1" algn="just"/>
            <a:r>
              <a:rPr lang="en-US" dirty="0"/>
              <a:t>(</a:t>
            </a:r>
            <a:r>
              <a:rPr lang="en-US" dirty="0" err="1"/>
              <a:t>i</a:t>
            </a:r>
            <a:r>
              <a:rPr lang="en-US" dirty="0"/>
              <a:t>) The short run demand for the product should have elasticity greater than unity ep &gt; 1. It helps in capturing the market at lower prices. </a:t>
            </a:r>
          </a:p>
          <a:p>
            <a:pPr lvl="1" algn="just"/>
            <a:r>
              <a:rPr lang="en-US" dirty="0"/>
              <a:t>(ii) The product should have a high cross elasticity in relation to rival products for the initial lower price to be effective. </a:t>
            </a:r>
          </a:p>
          <a:p>
            <a:pPr lvl="1" algn="just"/>
            <a:r>
              <a:rPr lang="en-US" dirty="0"/>
              <a:t> (iii) The potential market for the product is fairly large and has a good deal of future prospect</a:t>
            </a:r>
          </a:p>
          <a:p>
            <a:pPr lvl="1" algn="just"/>
            <a:r>
              <a:rPr lang="en-US" dirty="0"/>
              <a:t>(iv) The product by nature should be such that it can be easily accepted and adopted by the consumers. </a:t>
            </a:r>
          </a:p>
        </p:txBody>
      </p:sp>
    </p:spTree>
    <p:extLst>
      <p:ext uri="{BB962C8B-B14F-4D97-AF65-F5344CB8AC3E}">
        <p14:creationId xmlns:p14="http://schemas.microsoft.com/office/powerpoint/2010/main" val="2665163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515472" y="-387909"/>
            <a:ext cx="10515600" cy="1325563"/>
          </a:xfrm>
        </p:spPr>
        <p:txBody>
          <a:bodyPr/>
          <a:lstStyle/>
          <a:p>
            <a:r>
              <a:rPr lang="en-IN" dirty="0"/>
              <a:t>Skimming Price Policy</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156881" y="570565"/>
            <a:ext cx="11819965" cy="6152964"/>
          </a:xfrm>
        </p:spPr>
        <p:txBody>
          <a:bodyPr>
            <a:normAutofit/>
          </a:bodyPr>
          <a:lstStyle/>
          <a:p>
            <a:pPr algn="just"/>
            <a:r>
              <a:rPr lang="en-US" dirty="0"/>
              <a:t>The skimming price policy is adopted </a:t>
            </a:r>
            <a:r>
              <a:rPr lang="en-US" b="1" dirty="0">
                <a:solidFill>
                  <a:srgbClr val="FF0000"/>
                </a:solidFill>
              </a:rPr>
              <a:t>where close substitutes of a new product are not available. </a:t>
            </a:r>
          </a:p>
          <a:p>
            <a:pPr algn="just"/>
            <a:r>
              <a:rPr lang="en-US" dirty="0"/>
              <a:t>This pricing strategy is intended to skim the cream of the market, i.e., consumer’s surplus, by setting a high initial price, three or four times the ex-factory price, and a subsequent lowering of prices in a series of reduction especially in case of consumer durables.</a:t>
            </a:r>
          </a:p>
          <a:p>
            <a:pPr algn="just"/>
            <a:r>
              <a:rPr lang="en-US" dirty="0"/>
              <a:t> The initial high price would generally be accompanied by heavy sales promoting expenditure. This policy succeeds due to the following reasons: </a:t>
            </a:r>
          </a:p>
          <a:p>
            <a:pPr lvl="1" algn="just"/>
            <a:r>
              <a:rPr lang="en-US" dirty="0"/>
              <a:t>(</a:t>
            </a:r>
            <a:r>
              <a:rPr lang="en-US" dirty="0" err="1"/>
              <a:t>i</a:t>
            </a:r>
            <a:r>
              <a:rPr lang="en-US" dirty="0"/>
              <a:t>) In the initial stage of the introduction of products, demand is relatively inelastic because of consumers design for distinctiveness by the consumption of a new product. </a:t>
            </a:r>
          </a:p>
          <a:p>
            <a:pPr lvl="1" algn="just"/>
            <a:r>
              <a:rPr lang="en-US" dirty="0"/>
              <a:t>(ii) Cross elasticity is usually very low for lack of a close substitute.</a:t>
            </a:r>
          </a:p>
          <a:p>
            <a:pPr lvl="1" algn="just"/>
            <a:r>
              <a:rPr lang="en-US" dirty="0"/>
              <a:t> (iii) Step by step price cut help skimming consumers surplus available at the lower segment of demand curve. </a:t>
            </a:r>
          </a:p>
          <a:p>
            <a:pPr lvl="1" algn="just"/>
            <a:r>
              <a:rPr lang="en-US" dirty="0"/>
              <a:t>(iv) High initial prices are helpful in recouping the development costs. </a:t>
            </a:r>
            <a:endParaRPr lang="en-IN" dirty="0"/>
          </a:p>
        </p:txBody>
      </p:sp>
    </p:spTree>
    <p:extLst>
      <p:ext uri="{BB962C8B-B14F-4D97-AF65-F5344CB8AC3E}">
        <p14:creationId xmlns:p14="http://schemas.microsoft.com/office/powerpoint/2010/main" val="3520247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p:txBody>
          <a:bodyPr/>
          <a:lstStyle/>
          <a:p>
            <a:r>
              <a:rPr lang="en-IN" dirty="0"/>
              <a:t>Theories of Pricing</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p:txBody>
          <a:bodyPr/>
          <a:lstStyle/>
          <a:p>
            <a:r>
              <a:rPr lang="en-IN" dirty="0"/>
              <a:t>Cost-Plus Pricing</a:t>
            </a:r>
          </a:p>
          <a:p>
            <a:r>
              <a:rPr lang="en-IN" dirty="0"/>
              <a:t>Multiple Product Pricing</a:t>
            </a:r>
          </a:p>
          <a:p>
            <a:r>
              <a:rPr lang="en-US" dirty="0"/>
              <a:t>Pricing in the Life-Cycle of a Product</a:t>
            </a:r>
            <a:endParaRPr lang="en-IN" dirty="0"/>
          </a:p>
          <a:p>
            <a:r>
              <a:rPr lang="en-IN" dirty="0"/>
              <a:t>Transfer Pricing</a:t>
            </a:r>
          </a:p>
          <a:p>
            <a:r>
              <a:rPr lang="en-IN" dirty="0"/>
              <a:t>Peak Load Pricing</a:t>
            </a:r>
          </a:p>
        </p:txBody>
      </p:sp>
    </p:spTree>
    <p:extLst>
      <p:ext uri="{BB962C8B-B14F-4D97-AF65-F5344CB8AC3E}">
        <p14:creationId xmlns:p14="http://schemas.microsoft.com/office/powerpoint/2010/main" val="398525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640976" y="-244475"/>
            <a:ext cx="10515600" cy="1325563"/>
          </a:xfrm>
        </p:spPr>
        <p:txBody>
          <a:bodyPr/>
          <a:lstStyle/>
          <a:p>
            <a:r>
              <a:rPr lang="en-IN" dirty="0"/>
              <a:t>Cost-Plus Pricing</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425824" y="973977"/>
            <a:ext cx="11515164" cy="5668869"/>
          </a:xfrm>
        </p:spPr>
        <p:txBody>
          <a:bodyPr>
            <a:normAutofit/>
          </a:bodyPr>
          <a:lstStyle/>
          <a:p>
            <a:pPr algn="just"/>
            <a:r>
              <a:rPr lang="en-US" dirty="0"/>
              <a:t>Cost-plus pricing is also known as </a:t>
            </a:r>
            <a:r>
              <a:rPr lang="en-US" b="1" dirty="0">
                <a:solidFill>
                  <a:srgbClr val="FF0000"/>
                </a:solidFill>
              </a:rPr>
              <a:t>‘mark-up </a:t>
            </a:r>
            <a:r>
              <a:rPr lang="en-US" b="1" dirty="0" err="1">
                <a:solidFill>
                  <a:srgbClr val="FF0000"/>
                </a:solidFill>
              </a:rPr>
              <a:t>pricing’,‘average</a:t>
            </a:r>
            <a:r>
              <a:rPr lang="en-US" b="1" dirty="0">
                <a:solidFill>
                  <a:srgbClr val="FF0000"/>
                </a:solidFill>
              </a:rPr>
              <a:t> cost pricing’ and ‘full cost pricing’. </a:t>
            </a:r>
          </a:p>
          <a:p>
            <a:pPr algn="just"/>
            <a:r>
              <a:rPr lang="en-US" dirty="0"/>
              <a:t>The cost-plus pricing is the most common method of pricing used by the manufacturing firms. </a:t>
            </a:r>
          </a:p>
          <a:p>
            <a:pPr algn="just"/>
            <a:r>
              <a:rPr lang="en-US" dirty="0"/>
              <a:t>The general practice under this method is </a:t>
            </a:r>
            <a:r>
              <a:rPr lang="en-US" b="1" dirty="0">
                <a:solidFill>
                  <a:srgbClr val="FF0000"/>
                </a:solidFill>
              </a:rPr>
              <a:t>to add a ‘fair’ percentage of profit margin to the average variable cost (AVC). </a:t>
            </a:r>
          </a:p>
          <a:p>
            <a:pPr algn="just"/>
            <a:r>
              <a:rPr lang="en-US" dirty="0"/>
              <a:t>The formula for setting the price is given as </a:t>
            </a:r>
            <a:r>
              <a:rPr lang="en-US" b="1" dirty="0"/>
              <a:t>P = AVC + AVC (m) …(11.1) </a:t>
            </a:r>
          </a:p>
          <a:p>
            <a:pPr lvl="1" algn="just"/>
            <a:r>
              <a:rPr lang="en-US" dirty="0"/>
              <a:t>where AVC = average variable cost, and m = mark-up percentage, and AVC (m) = gross profit margin (GPM). </a:t>
            </a:r>
          </a:p>
          <a:p>
            <a:pPr algn="just"/>
            <a:r>
              <a:rPr lang="en-US" dirty="0"/>
              <a:t>The mark-up percentage (m) is fixed so as to cover average fixed cost (AFC) and a net profit margin (NPM). </a:t>
            </a:r>
          </a:p>
          <a:p>
            <a:pPr algn="just"/>
            <a:r>
              <a:rPr lang="en-US" dirty="0"/>
              <a:t>Thus, AVC (m) = AFC + NPM</a:t>
            </a:r>
            <a:endParaRPr lang="en-IN" dirty="0"/>
          </a:p>
        </p:txBody>
      </p:sp>
    </p:spTree>
    <p:extLst>
      <p:ext uri="{BB962C8B-B14F-4D97-AF65-F5344CB8AC3E}">
        <p14:creationId xmlns:p14="http://schemas.microsoft.com/office/powerpoint/2010/main" val="611020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578223" y="-307228"/>
            <a:ext cx="10515600" cy="1325563"/>
          </a:xfrm>
        </p:spPr>
        <p:txBody>
          <a:bodyPr/>
          <a:lstStyle/>
          <a:p>
            <a:r>
              <a:rPr lang="en-IN" dirty="0"/>
              <a:t>Multiple Product Pricing</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129988" y="525743"/>
            <a:ext cx="11793071" cy="6332257"/>
          </a:xfrm>
        </p:spPr>
        <p:txBody>
          <a:bodyPr>
            <a:normAutofit lnSpcReduction="10000"/>
          </a:bodyPr>
          <a:lstStyle/>
          <a:p>
            <a:pPr algn="just"/>
            <a:r>
              <a:rPr lang="en-US" dirty="0"/>
              <a:t>Most microeconomic models of price determination are based on the assumption that </a:t>
            </a:r>
            <a:r>
              <a:rPr lang="en-US" b="1" dirty="0"/>
              <a:t>a firm produces a single, homogeneous product. </a:t>
            </a:r>
          </a:p>
          <a:p>
            <a:pPr algn="just"/>
            <a:r>
              <a:rPr lang="en-US" dirty="0"/>
              <a:t>In actual practice, however, production of a single homogeneous product by a firm is an exception rather than a rule. </a:t>
            </a:r>
            <a:r>
              <a:rPr lang="en-US" b="1" dirty="0"/>
              <a:t>Almost all firms have more than one product in their line of production. </a:t>
            </a:r>
          </a:p>
          <a:p>
            <a:pPr algn="just"/>
            <a:r>
              <a:rPr lang="en-US" i="1" dirty="0"/>
              <a:t>Even the most specialized firms produce a commodity in multiple models, styles and sizes, each so much differentiated from the other that every model or size of the product may be considered a different product. </a:t>
            </a:r>
          </a:p>
          <a:p>
            <a:pPr algn="just"/>
            <a:r>
              <a:rPr lang="en-US" dirty="0"/>
              <a:t>For example, the various models of refrigerators, TV sets, cell phones, computers and car models etc. produced by the same company may be treated as different products for at least pricing purpose. </a:t>
            </a:r>
          </a:p>
          <a:p>
            <a:pPr algn="just"/>
            <a:r>
              <a:rPr lang="en-US" dirty="0"/>
              <a:t>The various models are so differentiated that consumers view them as different products and, in some cases, as close substitutes for each other. </a:t>
            </a:r>
          </a:p>
          <a:p>
            <a:pPr algn="just"/>
            <a:r>
              <a:rPr lang="en-US" dirty="0"/>
              <a:t>The pricing under these conditions is known as </a:t>
            </a:r>
            <a:r>
              <a:rPr lang="en-US" b="1" dirty="0">
                <a:solidFill>
                  <a:srgbClr val="FF0000"/>
                </a:solidFill>
              </a:rPr>
              <a:t>multi-product pricing or product-line pricing</a:t>
            </a:r>
            <a:endParaRPr lang="en-IN" b="1" dirty="0">
              <a:solidFill>
                <a:srgbClr val="FF0000"/>
              </a:solidFill>
            </a:endParaRPr>
          </a:p>
        </p:txBody>
      </p:sp>
    </p:spTree>
    <p:extLst>
      <p:ext uri="{BB962C8B-B14F-4D97-AF65-F5344CB8AC3E}">
        <p14:creationId xmlns:p14="http://schemas.microsoft.com/office/powerpoint/2010/main" val="2611647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838200" y="-343087"/>
            <a:ext cx="10515600" cy="1325563"/>
          </a:xfrm>
        </p:spPr>
        <p:txBody>
          <a:bodyPr/>
          <a:lstStyle/>
          <a:p>
            <a:r>
              <a:rPr lang="en-IN" dirty="0"/>
              <a:t>INDUSTRIALIZATION</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85163" y="507814"/>
            <a:ext cx="11990295" cy="6242610"/>
          </a:xfrm>
        </p:spPr>
        <p:txBody>
          <a:bodyPr>
            <a:normAutofit/>
          </a:bodyPr>
          <a:lstStyle/>
          <a:p>
            <a:pPr algn="just"/>
            <a:r>
              <a:rPr lang="en-US" dirty="0"/>
              <a:t>Industrialization includes </a:t>
            </a:r>
            <a:r>
              <a:rPr lang="en-US" b="1" dirty="0"/>
              <a:t>economic growth, more efficient division of </a:t>
            </a:r>
            <a:r>
              <a:rPr lang="en-US" b="1" dirty="0" err="1"/>
              <a:t>labour</a:t>
            </a:r>
            <a:r>
              <a:rPr lang="en-US" b="1" dirty="0"/>
              <a:t> and the use of technological innovation to solve problems as opposed to dependency on conditions outside human control. </a:t>
            </a:r>
          </a:p>
          <a:p>
            <a:pPr algn="just"/>
            <a:r>
              <a:rPr lang="en-US" dirty="0"/>
              <a:t>Some prominent definitions of industrialization are as under:</a:t>
            </a:r>
          </a:p>
          <a:p>
            <a:pPr algn="just"/>
            <a:r>
              <a:rPr lang="en-US" b="1" dirty="0"/>
              <a:t>According to Pei-Kang-Chang: </a:t>
            </a:r>
            <a:r>
              <a:rPr lang="en-US" b="1" i="1" dirty="0"/>
              <a:t>‘Industrialization is a process in which changes of series of strategical production functions are taking place. It involves those basic changes that accompany the </a:t>
            </a:r>
            <a:r>
              <a:rPr lang="en-US" b="1" i="1" dirty="0" err="1"/>
              <a:t>mechanisation</a:t>
            </a:r>
            <a:r>
              <a:rPr lang="en-US" b="1" i="1" dirty="0"/>
              <a:t> of an enterprise, the building of new industry, the opening of new market and the exploitation of a new territory. This is in a way the process of deepening as well as widening of capital.’ </a:t>
            </a:r>
          </a:p>
          <a:p>
            <a:pPr algn="just"/>
            <a:r>
              <a:rPr lang="en-US" b="1" dirty="0"/>
              <a:t>According to Henry Johnson: </a:t>
            </a:r>
            <a:r>
              <a:rPr lang="en-US" b="1" i="1" dirty="0"/>
              <a:t>‘Industrialization involves the organization of production in business enterprises, </a:t>
            </a:r>
            <a:r>
              <a:rPr lang="en-US" b="1" i="1" dirty="0" err="1"/>
              <a:t>characterised</a:t>
            </a:r>
            <a:r>
              <a:rPr lang="en-US" b="1" i="1" dirty="0"/>
              <a:t> is based on the application of technology and on mechanical and electrical power to supplement and replace human effort and motivated by the objective of </a:t>
            </a:r>
            <a:r>
              <a:rPr lang="en-US" b="1" i="1" dirty="0" err="1"/>
              <a:t>minimising</a:t>
            </a:r>
            <a:r>
              <a:rPr lang="en-US" b="1" i="1" dirty="0"/>
              <a:t> cost per unit and </a:t>
            </a:r>
            <a:r>
              <a:rPr lang="en-US" b="1" i="1" dirty="0" err="1"/>
              <a:t>maximising</a:t>
            </a:r>
            <a:r>
              <a:rPr lang="en-US" b="1" i="1" dirty="0"/>
              <a:t> returns to the enterprise.’ </a:t>
            </a:r>
            <a:endParaRPr lang="en-IN" b="1" i="1" dirty="0"/>
          </a:p>
        </p:txBody>
      </p:sp>
    </p:spTree>
    <p:extLst>
      <p:ext uri="{BB962C8B-B14F-4D97-AF65-F5344CB8AC3E}">
        <p14:creationId xmlns:p14="http://schemas.microsoft.com/office/powerpoint/2010/main" val="209961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721659" y="-244475"/>
            <a:ext cx="10515600" cy="1325563"/>
          </a:xfrm>
        </p:spPr>
        <p:txBody>
          <a:bodyPr/>
          <a:lstStyle/>
          <a:p>
            <a:r>
              <a:rPr lang="en-US" dirty="0"/>
              <a:t>Pricing in the Life-Cycle of a Product</a:t>
            </a:r>
            <a:endParaRPr lang="en-IN" dirty="0"/>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210670" y="705037"/>
            <a:ext cx="11757212" cy="6269504"/>
          </a:xfrm>
        </p:spPr>
        <p:txBody>
          <a:bodyPr>
            <a:normAutofit fontScale="92500" lnSpcReduction="10000"/>
          </a:bodyPr>
          <a:lstStyle/>
          <a:p>
            <a:pPr algn="just"/>
            <a:r>
              <a:rPr lang="en-US" dirty="0"/>
              <a:t>The life-cycle of a product is generally divided into five stages: </a:t>
            </a:r>
            <a:r>
              <a:rPr lang="en-US" b="1" dirty="0">
                <a:solidFill>
                  <a:srgbClr val="FF0000"/>
                </a:solidFill>
              </a:rPr>
              <a:t>(</a:t>
            </a:r>
            <a:r>
              <a:rPr lang="en-US" b="1" dirty="0" err="1">
                <a:solidFill>
                  <a:srgbClr val="FF0000"/>
                </a:solidFill>
              </a:rPr>
              <a:t>i</a:t>
            </a:r>
            <a:r>
              <a:rPr lang="en-US" b="1" dirty="0">
                <a:solidFill>
                  <a:srgbClr val="FF0000"/>
                </a:solidFill>
              </a:rPr>
              <a:t>) Introduction or initial stage, (ii) Growth, (iii) Maturity, (iv) Saturation, and (v) Decline. </a:t>
            </a:r>
          </a:p>
          <a:p>
            <a:pPr algn="just"/>
            <a:r>
              <a:rPr lang="en-US" b="1" dirty="0"/>
              <a:t>The introduction phase </a:t>
            </a:r>
            <a:r>
              <a:rPr lang="en-US" dirty="0"/>
              <a:t>is the period taken to introduce the product to the market. </a:t>
            </a:r>
          </a:p>
          <a:p>
            <a:pPr algn="just"/>
            <a:r>
              <a:rPr lang="en-US" dirty="0"/>
              <a:t>The total sale during this period is limited to the quantity put on the market for trial with considerable advertisement. The sales during this period remain almost constant.</a:t>
            </a:r>
          </a:p>
          <a:p>
            <a:pPr algn="just"/>
            <a:r>
              <a:rPr lang="en-US" dirty="0"/>
              <a:t> </a:t>
            </a:r>
            <a:r>
              <a:rPr lang="en-US" b="1" dirty="0"/>
              <a:t>Growth is the stage, </a:t>
            </a:r>
            <a:r>
              <a:rPr lang="en-US" dirty="0"/>
              <a:t>after a successful trial, during which the product gains popularity among the consumers and sales increase at an increasing rate as a result of cumulative effect of advertisement over the initial stage. </a:t>
            </a:r>
          </a:p>
          <a:p>
            <a:pPr algn="just"/>
            <a:r>
              <a:rPr lang="en-US" b="1" dirty="0"/>
              <a:t>Maturity is the stage </a:t>
            </a:r>
            <a:r>
              <a:rPr lang="en-US" dirty="0"/>
              <a:t>in which sales continue to increase but at a lower rate and the total sale eventually becomes constant. </a:t>
            </a:r>
            <a:r>
              <a:rPr lang="en-US" b="1" dirty="0"/>
              <a:t>During the saturation period </a:t>
            </a:r>
            <a:r>
              <a:rPr lang="en-US" dirty="0"/>
              <a:t>the total sale saturates—there is no considerable increase or decrease in the sales. </a:t>
            </a:r>
          </a:p>
          <a:p>
            <a:pPr algn="just"/>
            <a:r>
              <a:rPr lang="en-US" dirty="0"/>
              <a:t>After the saturation stage, comes the </a:t>
            </a:r>
            <a:r>
              <a:rPr lang="en-US" b="1" dirty="0"/>
              <a:t>stage of decline in which total sales begin to decline for such reasons as </a:t>
            </a:r>
          </a:p>
          <a:p>
            <a:pPr algn="just"/>
            <a:r>
              <a:rPr lang="en-US" dirty="0"/>
              <a:t>(</a:t>
            </a:r>
            <a:r>
              <a:rPr lang="en-US" dirty="0" err="1"/>
              <a:t>i</a:t>
            </a:r>
            <a:r>
              <a:rPr lang="en-US" dirty="0"/>
              <a:t>) increase in the availability of substitutes, and </a:t>
            </a:r>
          </a:p>
          <a:p>
            <a:pPr algn="just"/>
            <a:r>
              <a:rPr lang="en-US" dirty="0"/>
              <a:t>(ii) the loss of distinctiveness of the product.</a:t>
            </a:r>
            <a:endParaRPr lang="en-IN" dirty="0"/>
          </a:p>
        </p:txBody>
      </p:sp>
    </p:spTree>
    <p:extLst>
      <p:ext uri="{BB962C8B-B14F-4D97-AF65-F5344CB8AC3E}">
        <p14:creationId xmlns:p14="http://schemas.microsoft.com/office/powerpoint/2010/main" val="2249807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649941" y="-316192"/>
            <a:ext cx="10515600" cy="1325563"/>
          </a:xfrm>
        </p:spPr>
        <p:txBody>
          <a:bodyPr/>
          <a:lstStyle/>
          <a:p>
            <a:r>
              <a:rPr lang="en-IN" dirty="0"/>
              <a:t>Transfer Pricing</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186018" y="469059"/>
            <a:ext cx="11819964" cy="6236541"/>
          </a:xfrm>
        </p:spPr>
        <p:txBody>
          <a:bodyPr>
            <a:normAutofit lnSpcReduction="10000"/>
          </a:bodyPr>
          <a:lstStyle/>
          <a:p>
            <a:pPr algn="just"/>
            <a:r>
              <a:rPr lang="en-US" dirty="0"/>
              <a:t>Large size firms often divide their production process into different product divisions or their subsidiaries. </a:t>
            </a:r>
          </a:p>
          <a:p>
            <a:pPr algn="just"/>
            <a:r>
              <a:rPr lang="en-US" dirty="0"/>
              <a:t>Also, growing firms add new divisions or departments to the existing ones. </a:t>
            </a:r>
          </a:p>
          <a:p>
            <a:pPr algn="just"/>
            <a:r>
              <a:rPr lang="en-US" dirty="0"/>
              <a:t>The firms then transfer some of their production activities to other divisions.</a:t>
            </a:r>
          </a:p>
          <a:p>
            <a:pPr algn="just"/>
            <a:r>
              <a:rPr lang="en-US" dirty="0"/>
              <a:t> </a:t>
            </a:r>
            <a:r>
              <a:rPr lang="en-US" b="1" dirty="0"/>
              <a:t>The goods and services produced by the new divisions are used by the parent organization. </a:t>
            </a:r>
          </a:p>
          <a:p>
            <a:pPr algn="just"/>
            <a:r>
              <a:rPr lang="en-US" dirty="0"/>
              <a:t>In other words, the parent division buys the product of its subsidiaries. Such firms face the problem of determining an appropriate price for the product transferred from one division or subsidiary to the parent body. </a:t>
            </a:r>
          </a:p>
          <a:p>
            <a:pPr algn="just"/>
            <a:r>
              <a:rPr lang="en-US" dirty="0"/>
              <a:t>This problem becomes much more difficult when each division has a separate profit function to maximize. </a:t>
            </a:r>
          </a:p>
          <a:p>
            <a:pPr algn="just"/>
            <a:r>
              <a:rPr lang="en-US" b="1" dirty="0"/>
              <a:t>Pricing of intra-firm ‘transfer product’ is referred to as ‘transfer pricing’. </a:t>
            </a:r>
          </a:p>
          <a:p>
            <a:pPr algn="just"/>
            <a:r>
              <a:rPr lang="en-US" dirty="0"/>
              <a:t>One of the most systematic treatments of the transfer pricing technique has been provided by </a:t>
            </a:r>
            <a:r>
              <a:rPr lang="en-US" dirty="0" err="1"/>
              <a:t>Hirshleifer</a:t>
            </a:r>
            <a:r>
              <a:rPr lang="en-US" dirty="0"/>
              <a:t>. We will discuss here briefly his technique of transfer pricing. </a:t>
            </a:r>
            <a:endParaRPr lang="en-IN" dirty="0"/>
          </a:p>
        </p:txBody>
      </p:sp>
    </p:spTree>
    <p:extLst>
      <p:ext uri="{BB962C8B-B14F-4D97-AF65-F5344CB8AC3E}">
        <p14:creationId xmlns:p14="http://schemas.microsoft.com/office/powerpoint/2010/main" val="3644411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524434" y="-325157"/>
            <a:ext cx="11111753" cy="1325563"/>
          </a:xfrm>
        </p:spPr>
        <p:txBody>
          <a:bodyPr/>
          <a:lstStyle/>
          <a:p>
            <a:r>
              <a:rPr lang="en-IN" dirty="0"/>
              <a:t>Transfer Pricing</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210669" y="687106"/>
            <a:ext cx="11685495" cy="6063317"/>
          </a:xfrm>
        </p:spPr>
        <p:txBody>
          <a:bodyPr>
            <a:normAutofit lnSpcReduction="10000"/>
          </a:bodyPr>
          <a:lstStyle/>
          <a:p>
            <a:pPr algn="just"/>
            <a:r>
              <a:rPr lang="en-US" dirty="0"/>
              <a:t>To begin with, let us suppose that</a:t>
            </a:r>
            <a:r>
              <a:rPr lang="en-US" b="1" dirty="0">
                <a:solidFill>
                  <a:srgbClr val="FF0000"/>
                </a:solidFill>
              </a:rPr>
              <a:t> a refrigerator company established a decade ago used to produce and sell refrigerators fitted with compressors bought from a compressor manufacturing company. </a:t>
            </a:r>
          </a:p>
          <a:p>
            <a:pPr algn="just"/>
            <a:r>
              <a:rPr lang="en-US" dirty="0"/>
              <a:t>Now the refrigerator company decides to set up its own subsidiary to manufacture compressors. Now the problem for the company is how to price the product of its subsidiary under the following conditions. </a:t>
            </a:r>
          </a:p>
          <a:p>
            <a:pPr lvl="1" algn="just"/>
            <a:r>
              <a:rPr lang="en-US" dirty="0"/>
              <a:t>(</a:t>
            </a:r>
            <a:r>
              <a:rPr lang="en-US" dirty="0" err="1"/>
              <a:t>i</a:t>
            </a:r>
            <a:r>
              <a:rPr lang="en-US" dirty="0"/>
              <a:t>) Both parent and subsidiary companies have their own profit functions to maximize, and </a:t>
            </a:r>
          </a:p>
          <a:p>
            <a:pPr lvl="1" algn="just"/>
            <a:r>
              <a:rPr lang="en-US" dirty="0"/>
              <a:t>(ii) The refrigerator company has the option of using all the compressors produced by its subsidiary and/or to sell the compressors in a competitive market and its demand is given by a straight horizontal line. </a:t>
            </a:r>
          </a:p>
          <a:p>
            <a:pPr algn="just"/>
            <a:r>
              <a:rPr lang="en-US" dirty="0"/>
              <a:t>Given these condition of the model, transfer pricing is discussed under two conditions. </a:t>
            </a:r>
          </a:p>
          <a:p>
            <a:pPr lvl="1" algn="just"/>
            <a:r>
              <a:rPr lang="en-US" b="1" dirty="0"/>
              <a:t>(</a:t>
            </a:r>
            <a:r>
              <a:rPr lang="en-US" b="1" dirty="0" err="1"/>
              <a:t>i</a:t>
            </a:r>
            <a:r>
              <a:rPr lang="en-US" b="1" dirty="0"/>
              <a:t>) The parent company uses the entire output of its subsidiary and there is no external market for the compressors, and </a:t>
            </a:r>
          </a:p>
          <a:p>
            <a:pPr lvl="1" algn="just"/>
            <a:r>
              <a:rPr lang="en-US" b="1" dirty="0"/>
              <a:t>(ii) There does exist a competitive market for the compressor and refrigerator company sells also in the open market.</a:t>
            </a:r>
            <a:endParaRPr lang="en-IN" b="1" dirty="0"/>
          </a:p>
        </p:txBody>
      </p:sp>
    </p:spTree>
    <p:extLst>
      <p:ext uri="{BB962C8B-B14F-4D97-AF65-F5344CB8AC3E}">
        <p14:creationId xmlns:p14="http://schemas.microsoft.com/office/powerpoint/2010/main" val="33155551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712694" y="-334123"/>
            <a:ext cx="10515600" cy="1325563"/>
          </a:xfrm>
        </p:spPr>
        <p:txBody>
          <a:bodyPr/>
          <a:lstStyle/>
          <a:p>
            <a:r>
              <a:rPr lang="en-IN" dirty="0"/>
              <a:t>Peak Load Pricing</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253253" y="588494"/>
            <a:ext cx="11777382" cy="6421906"/>
          </a:xfrm>
        </p:spPr>
        <p:txBody>
          <a:bodyPr>
            <a:normAutofit fontScale="92500" lnSpcReduction="10000"/>
          </a:bodyPr>
          <a:lstStyle/>
          <a:p>
            <a:pPr algn="just"/>
            <a:r>
              <a:rPr lang="en-US" dirty="0"/>
              <a:t>There are certain non-storable products, e.g., </a:t>
            </a:r>
            <a:r>
              <a:rPr lang="en-US" b="1" dirty="0"/>
              <a:t>electricity, telephones, transport and security services, etc., which are demanded in varying measures during the day as well as night. </a:t>
            </a:r>
          </a:p>
          <a:p>
            <a:pPr algn="just"/>
            <a:r>
              <a:rPr lang="en-US" dirty="0"/>
              <a:t>For example, </a:t>
            </a:r>
            <a:r>
              <a:rPr lang="en-US" i="1" dirty="0"/>
              <a:t>consumption of electricity reaches its peak in day time. It is called </a:t>
            </a:r>
            <a:r>
              <a:rPr lang="en-US" b="1" i="1" dirty="0"/>
              <a:t>‘peak-load’ time. </a:t>
            </a:r>
          </a:p>
          <a:p>
            <a:pPr algn="just"/>
            <a:r>
              <a:rPr lang="en-US" i="1" dirty="0"/>
              <a:t>It reaches its bottom in the night. This is called ‘</a:t>
            </a:r>
            <a:r>
              <a:rPr lang="en-US" b="1" i="1" dirty="0"/>
              <a:t>off-peak’ time</a:t>
            </a:r>
            <a:r>
              <a:rPr lang="en-US" b="1" dirty="0"/>
              <a:t>. </a:t>
            </a:r>
            <a:r>
              <a:rPr lang="en-US" dirty="0"/>
              <a:t>Electricity consumption peaks in daytime because all business establishments, offices and factories come into operation. </a:t>
            </a:r>
          </a:p>
          <a:p>
            <a:pPr algn="just"/>
            <a:r>
              <a:rPr lang="en-US" dirty="0"/>
              <a:t>Electricity consumption decreases during nights because most business establishments are closed and household consumption falls to its basic minimum. </a:t>
            </a:r>
          </a:p>
          <a:p>
            <a:pPr algn="just"/>
            <a:r>
              <a:rPr lang="en-US" dirty="0"/>
              <a:t>In Delhi, demand for electricity peaks during summers due to use of ACs and coolers, and it declines to its minimum level during winters. Similarly, consumption of telephone services is at its peak at day time and at its bottom at nights. </a:t>
            </a:r>
          </a:p>
          <a:p>
            <a:pPr algn="just"/>
            <a:r>
              <a:rPr lang="en-US" dirty="0"/>
              <a:t>Another example of ‘peak’ and ‘off-peak’ demand is of railway and air services. During festivals, summer holidays, ‘Pooja’ vacations, etc., the demand for railway and air travel services rises to its peak</a:t>
            </a:r>
            <a:endParaRPr lang="en-IN" dirty="0"/>
          </a:p>
        </p:txBody>
      </p:sp>
    </p:spTree>
    <p:extLst>
      <p:ext uri="{BB962C8B-B14F-4D97-AF65-F5344CB8AC3E}">
        <p14:creationId xmlns:p14="http://schemas.microsoft.com/office/powerpoint/2010/main" val="4182278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900953" y="-361016"/>
            <a:ext cx="10515600" cy="1325563"/>
          </a:xfrm>
        </p:spPr>
        <p:txBody>
          <a:bodyPr/>
          <a:lstStyle/>
          <a:p>
            <a:r>
              <a:rPr lang="en-IN" dirty="0"/>
              <a:t>Market Forces</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273423" y="606425"/>
            <a:ext cx="11595848" cy="6135034"/>
          </a:xfrm>
        </p:spPr>
        <p:txBody>
          <a:bodyPr>
            <a:normAutofit lnSpcReduction="10000"/>
          </a:bodyPr>
          <a:lstStyle/>
          <a:p>
            <a:pPr algn="just"/>
            <a:r>
              <a:rPr lang="en-US" dirty="0"/>
              <a:t>There is a strong case for growth of a firm under competitive pressure not only from the potential firms but from the existing ones also. Though growth, the firms will be able to enlarge its size.</a:t>
            </a:r>
          </a:p>
          <a:p>
            <a:pPr algn="just"/>
            <a:r>
              <a:rPr lang="en-US" i="1" dirty="0"/>
              <a:t> The larger the firm the more perfect the control it assumes over its environment and the higher the efficiency with which it plans its overall activities. </a:t>
            </a:r>
          </a:p>
          <a:p>
            <a:pPr algn="just"/>
            <a:r>
              <a:rPr lang="en-US" dirty="0"/>
              <a:t>A growing firm may be able to increase its market share in the industry. It may acquire more market power which will have </a:t>
            </a:r>
            <a:r>
              <a:rPr lang="en-US" dirty="0" err="1"/>
              <a:t>favourable</a:t>
            </a:r>
            <a:r>
              <a:rPr lang="en-US" dirty="0"/>
              <a:t> effects on earnings of the firm. </a:t>
            </a:r>
          </a:p>
          <a:p>
            <a:pPr algn="just"/>
            <a:r>
              <a:rPr lang="en-US" dirty="0"/>
              <a:t>Introduction of new products, new production processes and </a:t>
            </a:r>
            <a:r>
              <a:rPr lang="en-US" dirty="0" err="1"/>
              <a:t>organisational</a:t>
            </a:r>
            <a:r>
              <a:rPr lang="en-US" dirty="0"/>
              <a:t> techniques as parts of the growth strategy of the firm, will enhance the competitive power of the firm as a result of which it will be able to withstand or survive in the process of ‘the creative destruction’ as Schumpeter argued. </a:t>
            </a:r>
          </a:p>
          <a:p>
            <a:pPr algn="just"/>
            <a:r>
              <a:rPr lang="en-US" dirty="0"/>
              <a:t>Growth is therefore, very much desirable for the firm to stay in business otherwise it will be relegated to non-entity by the dynamic competitive forces of the market.</a:t>
            </a:r>
            <a:endParaRPr lang="en-IN" dirty="0"/>
          </a:p>
        </p:txBody>
      </p:sp>
    </p:spTree>
    <p:extLst>
      <p:ext uri="{BB962C8B-B14F-4D97-AF65-F5344CB8AC3E}">
        <p14:creationId xmlns:p14="http://schemas.microsoft.com/office/powerpoint/2010/main" val="1453170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838200" y="-262405"/>
            <a:ext cx="10515600" cy="1325563"/>
          </a:xfrm>
        </p:spPr>
        <p:txBody>
          <a:bodyPr/>
          <a:lstStyle/>
          <a:p>
            <a:r>
              <a:rPr lang="en-IN" dirty="0"/>
              <a:t>Ownership and Management</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437029" y="696071"/>
            <a:ext cx="11317941" cy="6251576"/>
          </a:xfrm>
        </p:spPr>
        <p:txBody>
          <a:bodyPr>
            <a:normAutofit fontScale="92500" lnSpcReduction="10000"/>
          </a:bodyPr>
          <a:lstStyle/>
          <a:p>
            <a:pPr algn="just"/>
            <a:r>
              <a:rPr lang="en-US" dirty="0"/>
              <a:t>In corporate economy where there is a separation between ownership and management, firms will be having growth as a major objective, since this suits the managers or what Galbraith calls them as ‘the techno-structure’. </a:t>
            </a:r>
          </a:p>
          <a:p>
            <a:pPr algn="just"/>
            <a:r>
              <a:rPr lang="en-US" dirty="0"/>
              <a:t>Managers want more pay, perks and subordinates, etc., which accrue to them when the firm grows larger and larger. </a:t>
            </a:r>
          </a:p>
          <a:p>
            <a:pPr algn="just"/>
            <a:r>
              <a:rPr lang="en-US" dirty="0"/>
              <a:t>While </a:t>
            </a:r>
            <a:r>
              <a:rPr lang="en-US" dirty="0" err="1"/>
              <a:t>maximising</a:t>
            </a:r>
            <a:r>
              <a:rPr lang="en-US" dirty="0"/>
              <a:t> their own utility, the managers have to take the interest of the shareholders of the company into account. </a:t>
            </a:r>
          </a:p>
          <a:p>
            <a:pPr algn="just"/>
            <a:r>
              <a:rPr lang="en-US" dirty="0"/>
              <a:t>For this, they use a minimum profit constraint or stock market value constraint. If this overlooked by them and if profit or value of the firm in the stock market declines, the firm will be having a threat of being taken over by the other firms. </a:t>
            </a:r>
          </a:p>
          <a:p>
            <a:pPr algn="just"/>
            <a:r>
              <a:rPr lang="en-US" dirty="0"/>
              <a:t>In this case, the job security of the managers will be in danger. </a:t>
            </a:r>
          </a:p>
          <a:p>
            <a:pPr algn="just"/>
            <a:r>
              <a:rPr lang="en-US" dirty="0"/>
              <a:t>So what the managers of the firms would be doing is simply to </a:t>
            </a:r>
            <a:r>
              <a:rPr lang="en-US" dirty="0" err="1"/>
              <a:t>maximise</a:t>
            </a:r>
            <a:r>
              <a:rPr lang="en-US" dirty="0"/>
              <a:t> a managerial utility function in which the rate of growth of the firm of the firm acts as a proxy for income, power, prestige and accompanying managerial gains from growth and the stock-market value acts as a proxy for job security. </a:t>
            </a:r>
          </a:p>
          <a:p>
            <a:pPr algn="just"/>
            <a:r>
              <a:rPr lang="en-US" dirty="0"/>
              <a:t>If we accept the proposition, then the firm has to grow as it will be the sole objective of the firm in the market.</a:t>
            </a:r>
            <a:endParaRPr lang="en-IN" dirty="0"/>
          </a:p>
        </p:txBody>
      </p:sp>
    </p:spTree>
    <p:extLst>
      <p:ext uri="{BB962C8B-B14F-4D97-AF65-F5344CB8AC3E}">
        <p14:creationId xmlns:p14="http://schemas.microsoft.com/office/powerpoint/2010/main" val="634838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569258" y="0"/>
            <a:ext cx="10515600" cy="1325563"/>
          </a:xfrm>
        </p:spPr>
        <p:txBody>
          <a:bodyPr/>
          <a:lstStyle/>
          <a:p>
            <a:r>
              <a:rPr lang="en-IN" dirty="0"/>
              <a:t>INDUSTRIALIZATION</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569258" y="1253331"/>
            <a:ext cx="10789024" cy="4351338"/>
          </a:xfrm>
        </p:spPr>
        <p:txBody>
          <a:bodyPr/>
          <a:lstStyle/>
          <a:p>
            <a:pPr algn="just"/>
            <a:r>
              <a:rPr lang="en-US" b="1" dirty="0"/>
              <a:t>According to Paul M. </a:t>
            </a:r>
            <a:r>
              <a:rPr lang="en-US" b="1" dirty="0" err="1"/>
              <a:t>Sweegee</a:t>
            </a:r>
            <a:r>
              <a:rPr lang="en-US" b="1" dirty="0"/>
              <a:t>: </a:t>
            </a:r>
          </a:p>
          <a:p>
            <a:pPr algn="just"/>
            <a:r>
              <a:rPr lang="en-US" b="1" i="1" dirty="0"/>
              <a:t>‘During a process of Industrialization all of what we commonly call the basic industries appear as new industry, and their establishment absorb newly accumulated capital without adding correspondingly to the output of consumption goods</a:t>
            </a:r>
            <a:r>
              <a:rPr lang="en-US" dirty="0"/>
              <a:t>.’</a:t>
            </a:r>
          </a:p>
          <a:p>
            <a:pPr algn="just"/>
            <a:r>
              <a:rPr lang="en-US" dirty="0"/>
              <a:t> </a:t>
            </a:r>
            <a:r>
              <a:rPr lang="en-US" b="1" dirty="0"/>
              <a:t>According to Eugene Staley:</a:t>
            </a:r>
          </a:p>
          <a:p>
            <a:pPr algn="just"/>
            <a:r>
              <a:rPr lang="en-US" b="1" i="1" dirty="0"/>
              <a:t> ‘Industrialization and high productivity are parts of an inter-linked process, does not proceed very without the other.’ </a:t>
            </a:r>
            <a:endParaRPr lang="en-IN" b="1" i="1" dirty="0"/>
          </a:p>
        </p:txBody>
      </p:sp>
    </p:spTree>
    <p:extLst>
      <p:ext uri="{BB962C8B-B14F-4D97-AF65-F5344CB8AC3E}">
        <p14:creationId xmlns:p14="http://schemas.microsoft.com/office/powerpoint/2010/main" val="2293685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838200" y="-110004"/>
            <a:ext cx="10515600" cy="1325563"/>
          </a:xfrm>
        </p:spPr>
        <p:txBody>
          <a:bodyPr/>
          <a:lstStyle/>
          <a:p>
            <a:r>
              <a:rPr lang="en-IN" dirty="0"/>
              <a:t>Objectives of industrialization</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434787" y="1215559"/>
            <a:ext cx="11506201" cy="4927227"/>
          </a:xfrm>
        </p:spPr>
        <p:txBody>
          <a:bodyPr>
            <a:normAutofit fontScale="92500" lnSpcReduction="10000"/>
          </a:bodyPr>
          <a:lstStyle/>
          <a:p>
            <a:pPr algn="just"/>
            <a:r>
              <a:rPr lang="en-US" dirty="0"/>
              <a:t>The following are the objectives of industrialization: </a:t>
            </a:r>
          </a:p>
          <a:p>
            <a:pPr algn="just"/>
            <a:r>
              <a:rPr lang="en-US" dirty="0"/>
              <a:t>1. Promote economic efficiency and growth </a:t>
            </a:r>
          </a:p>
          <a:p>
            <a:pPr algn="just"/>
            <a:r>
              <a:rPr lang="en-US" dirty="0"/>
              <a:t>2. Bring about a structural shift in the economy in </a:t>
            </a:r>
            <a:r>
              <a:rPr lang="en-US" dirty="0" err="1"/>
              <a:t>favour</a:t>
            </a:r>
            <a:r>
              <a:rPr lang="en-US" dirty="0"/>
              <a:t> of industry </a:t>
            </a:r>
          </a:p>
          <a:p>
            <a:pPr algn="just"/>
            <a:r>
              <a:rPr lang="en-US" dirty="0"/>
              <a:t>3. Promote balanced regional development </a:t>
            </a:r>
          </a:p>
          <a:p>
            <a:pPr algn="just"/>
            <a:r>
              <a:rPr lang="en-US" dirty="0"/>
              <a:t>4. Promote the inter and intra-sectoral linkage </a:t>
            </a:r>
          </a:p>
          <a:p>
            <a:pPr algn="just"/>
            <a:r>
              <a:rPr lang="en-US" dirty="0"/>
              <a:t>5. Create a sound base for the transfer adaptation and development of technology </a:t>
            </a:r>
          </a:p>
          <a:p>
            <a:pPr algn="just"/>
            <a:r>
              <a:rPr lang="en-US" dirty="0"/>
              <a:t>6. Develop and achieve international competitiveness in areas of clear comparative advantages in industrial exports. </a:t>
            </a:r>
          </a:p>
          <a:p>
            <a:pPr algn="just"/>
            <a:r>
              <a:rPr lang="en-US" dirty="0"/>
              <a:t>7. Generate employment opportunity. </a:t>
            </a:r>
          </a:p>
          <a:p>
            <a:pPr algn="just"/>
            <a:r>
              <a:rPr lang="en-US" dirty="0"/>
              <a:t>8. Develop domestic technological capability for the production of intermediate inputs, outputs and capital goods. </a:t>
            </a:r>
            <a:endParaRPr lang="en-IN" dirty="0"/>
          </a:p>
        </p:txBody>
      </p:sp>
    </p:spTree>
    <p:extLst>
      <p:ext uri="{BB962C8B-B14F-4D97-AF65-F5344CB8AC3E}">
        <p14:creationId xmlns:p14="http://schemas.microsoft.com/office/powerpoint/2010/main" val="3307760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A3D8D-5CBD-4399-9E28-AF98C194B904}"/>
              </a:ext>
            </a:extLst>
          </p:cNvPr>
          <p:cNvSpPr>
            <a:spLocks noGrp="1"/>
          </p:cNvSpPr>
          <p:nvPr>
            <p:ph type="title"/>
          </p:nvPr>
        </p:nvSpPr>
        <p:spPr>
          <a:xfrm>
            <a:off x="945777" y="-280334"/>
            <a:ext cx="10515600" cy="1325563"/>
          </a:xfrm>
        </p:spPr>
        <p:txBody>
          <a:bodyPr/>
          <a:lstStyle/>
          <a:p>
            <a:r>
              <a:rPr lang="en-IN" dirty="0"/>
              <a:t>Characteristics of Industrialization</a:t>
            </a:r>
          </a:p>
        </p:txBody>
      </p:sp>
      <p:sp>
        <p:nvSpPr>
          <p:cNvPr id="3" name="Content Placeholder 2">
            <a:extLst>
              <a:ext uri="{FF2B5EF4-FFF2-40B4-BE49-F238E27FC236}">
                <a16:creationId xmlns:a16="http://schemas.microsoft.com/office/drawing/2014/main" id="{66D3E753-50DB-4865-8082-AFCF1821CE15}"/>
              </a:ext>
            </a:extLst>
          </p:cNvPr>
          <p:cNvSpPr>
            <a:spLocks noGrp="1"/>
          </p:cNvSpPr>
          <p:nvPr>
            <p:ph idx="1"/>
          </p:nvPr>
        </p:nvSpPr>
        <p:spPr>
          <a:xfrm>
            <a:off x="345141" y="1045229"/>
            <a:ext cx="11228294" cy="4727576"/>
          </a:xfrm>
        </p:spPr>
        <p:txBody>
          <a:bodyPr/>
          <a:lstStyle/>
          <a:p>
            <a:pPr algn="just"/>
            <a:r>
              <a:rPr lang="en-US" dirty="0"/>
              <a:t>On the basis of above definitions of industrialization, the main characteristics of industrialization can be outlined as follows:</a:t>
            </a:r>
          </a:p>
          <a:p>
            <a:pPr lvl="1"/>
            <a:r>
              <a:rPr lang="en-US" dirty="0"/>
              <a:t>Transfer of sources of production</a:t>
            </a:r>
          </a:p>
          <a:p>
            <a:pPr lvl="1"/>
            <a:r>
              <a:rPr lang="en-US" dirty="0"/>
              <a:t>Deepening and widening use of capital</a:t>
            </a:r>
          </a:p>
          <a:p>
            <a:pPr lvl="1"/>
            <a:r>
              <a:rPr lang="en-IN" dirty="0"/>
              <a:t>Development of new process</a:t>
            </a:r>
            <a:endParaRPr lang="en-US" dirty="0"/>
          </a:p>
          <a:p>
            <a:pPr lvl="1"/>
            <a:r>
              <a:rPr lang="en-IN" dirty="0"/>
              <a:t>Social changes</a:t>
            </a:r>
            <a:endParaRPr lang="en-US" dirty="0"/>
          </a:p>
          <a:p>
            <a:pPr lvl="1"/>
            <a:r>
              <a:rPr lang="en-US" dirty="0"/>
              <a:t>Economic development of the country</a:t>
            </a:r>
            <a:endParaRPr lang="en-IN" dirty="0"/>
          </a:p>
        </p:txBody>
      </p:sp>
    </p:spTree>
    <p:extLst>
      <p:ext uri="{BB962C8B-B14F-4D97-AF65-F5344CB8AC3E}">
        <p14:creationId xmlns:p14="http://schemas.microsoft.com/office/powerpoint/2010/main" val="3642855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649941" y="-298263"/>
            <a:ext cx="10515600" cy="1325563"/>
          </a:xfrm>
        </p:spPr>
        <p:txBody>
          <a:bodyPr/>
          <a:lstStyle/>
          <a:p>
            <a:r>
              <a:rPr lang="en-IN" dirty="0"/>
              <a:t>Characteristics of Industrialization</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333935" y="731931"/>
            <a:ext cx="11524129" cy="5597152"/>
          </a:xfrm>
        </p:spPr>
        <p:txBody>
          <a:bodyPr>
            <a:normAutofit/>
          </a:bodyPr>
          <a:lstStyle/>
          <a:p>
            <a:pPr algn="just"/>
            <a:r>
              <a:rPr lang="en-US" b="1" dirty="0"/>
              <a:t>1. Transfer of sources of production: </a:t>
            </a:r>
          </a:p>
          <a:p>
            <a:pPr lvl="1" algn="just"/>
            <a:r>
              <a:rPr lang="en-US" dirty="0"/>
              <a:t>The factors of production transfer resources from primary sector (agriculture sector) to manufacturing industries and to services in tertiary sector as a result of industrialization. </a:t>
            </a:r>
          </a:p>
          <a:p>
            <a:pPr algn="just"/>
            <a:r>
              <a:rPr lang="en-US" b="1" dirty="0"/>
              <a:t>2. Deepening and widening use of capital: </a:t>
            </a:r>
          </a:p>
          <a:p>
            <a:pPr lvl="1" algn="just"/>
            <a:r>
              <a:rPr lang="en-US" dirty="0"/>
              <a:t>Industrialization make extensive use of capital. </a:t>
            </a:r>
            <a:r>
              <a:rPr lang="en-US" i="1" dirty="0"/>
              <a:t>Industrialization is a process of deepening and making extensive use of capital. It reduces per unit cost of production and increases the profit potentiality of enterprises. </a:t>
            </a:r>
          </a:p>
          <a:p>
            <a:pPr lvl="1" algn="just"/>
            <a:r>
              <a:rPr lang="en-US" dirty="0"/>
              <a:t>As a result, </a:t>
            </a:r>
            <a:r>
              <a:rPr lang="en-US" i="1" dirty="0"/>
              <a:t>per capita income increases and this encourages saving and capital formation, further opening new areas for industrialization. </a:t>
            </a:r>
          </a:p>
          <a:p>
            <a:pPr algn="just"/>
            <a:r>
              <a:rPr lang="en-US" b="1" dirty="0"/>
              <a:t>3. Development of new process: </a:t>
            </a:r>
          </a:p>
          <a:p>
            <a:pPr lvl="1" algn="just"/>
            <a:r>
              <a:rPr lang="en-US" dirty="0"/>
              <a:t>In the process of industrialization number of new process take place, like </a:t>
            </a:r>
            <a:r>
              <a:rPr lang="en-US" dirty="0" err="1"/>
              <a:t>mechanisation</a:t>
            </a:r>
            <a:r>
              <a:rPr lang="en-US" dirty="0"/>
              <a:t>, automation, scientific management, </a:t>
            </a:r>
            <a:r>
              <a:rPr lang="en-US" dirty="0" err="1"/>
              <a:t>rationalisation</a:t>
            </a:r>
            <a:r>
              <a:rPr lang="en-US" dirty="0"/>
              <a:t>, development of new product and new market. </a:t>
            </a:r>
            <a:endParaRPr lang="en-IN" dirty="0"/>
          </a:p>
        </p:txBody>
      </p:sp>
    </p:spTree>
    <p:extLst>
      <p:ext uri="{BB962C8B-B14F-4D97-AF65-F5344CB8AC3E}">
        <p14:creationId xmlns:p14="http://schemas.microsoft.com/office/powerpoint/2010/main" val="217140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C171-8010-4C33-B008-9B5F59080062}"/>
              </a:ext>
            </a:extLst>
          </p:cNvPr>
          <p:cNvSpPr>
            <a:spLocks noGrp="1"/>
          </p:cNvSpPr>
          <p:nvPr>
            <p:ph type="title"/>
          </p:nvPr>
        </p:nvSpPr>
        <p:spPr>
          <a:xfrm>
            <a:off x="838200" y="-298264"/>
            <a:ext cx="10515600" cy="1325563"/>
          </a:xfrm>
        </p:spPr>
        <p:txBody>
          <a:bodyPr/>
          <a:lstStyle/>
          <a:p>
            <a:r>
              <a:rPr lang="en-IN" dirty="0"/>
              <a:t>Characteristics of Industrialization</a:t>
            </a:r>
          </a:p>
        </p:txBody>
      </p:sp>
      <p:sp>
        <p:nvSpPr>
          <p:cNvPr id="3" name="Content Placeholder 2">
            <a:extLst>
              <a:ext uri="{FF2B5EF4-FFF2-40B4-BE49-F238E27FC236}">
                <a16:creationId xmlns:a16="http://schemas.microsoft.com/office/drawing/2014/main" id="{63C2F3B6-CB8B-471A-B2DF-5EFA58FBE0C1}"/>
              </a:ext>
            </a:extLst>
          </p:cNvPr>
          <p:cNvSpPr>
            <a:spLocks noGrp="1"/>
          </p:cNvSpPr>
          <p:nvPr>
            <p:ph idx="1"/>
          </p:nvPr>
        </p:nvSpPr>
        <p:spPr>
          <a:xfrm>
            <a:off x="649941" y="1145755"/>
            <a:ext cx="10515600" cy="4869563"/>
          </a:xfrm>
        </p:spPr>
        <p:txBody>
          <a:bodyPr>
            <a:normAutofit/>
          </a:bodyPr>
          <a:lstStyle/>
          <a:p>
            <a:pPr algn="just"/>
            <a:r>
              <a:rPr lang="en-US" b="1" dirty="0"/>
              <a:t>4. Social changes: </a:t>
            </a:r>
          </a:p>
          <a:p>
            <a:pPr lvl="1" algn="just"/>
            <a:r>
              <a:rPr lang="en-US" dirty="0"/>
              <a:t>Industrialization sets out a new pattern in the society by enabling it to adopt modern and dynamic approach instead of traditional one. </a:t>
            </a:r>
          </a:p>
          <a:p>
            <a:pPr lvl="1" algn="just"/>
            <a:r>
              <a:rPr lang="en-US" dirty="0"/>
              <a:t>It develops the standard of education and reduces various constraints of society. </a:t>
            </a:r>
          </a:p>
          <a:p>
            <a:pPr algn="just"/>
            <a:r>
              <a:rPr lang="en-US" b="1" dirty="0"/>
              <a:t>5. Economic development of the country: </a:t>
            </a:r>
          </a:p>
          <a:p>
            <a:pPr lvl="1" algn="just"/>
            <a:r>
              <a:rPr lang="en-US" dirty="0"/>
              <a:t>Industrialization creates equal development of all the sectors in the country which expedites the pace of economic progress of the country. </a:t>
            </a:r>
            <a:endParaRPr lang="en-IN" dirty="0"/>
          </a:p>
        </p:txBody>
      </p:sp>
    </p:spTree>
    <p:extLst>
      <p:ext uri="{BB962C8B-B14F-4D97-AF65-F5344CB8AC3E}">
        <p14:creationId xmlns:p14="http://schemas.microsoft.com/office/powerpoint/2010/main" val="5762170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TotalTime>
  <Words>6114</Words>
  <Application>Microsoft Office PowerPoint</Application>
  <PresentationFormat>Widescreen</PresentationFormat>
  <Paragraphs>314</Paragraphs>
  <Slides>45</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0" baseType="lpstr">
      <vt:lpstr>Arial</vt:lpstr>
      <vt:lpstr>Calibri</vt:lpstr>
      <vt:lpstr>Calibri Light</vt:lpstr>
      <vt:lpstr>Office Theme</vt:lpstr>
      <vt:lpstr>Bitmap Image</vt:lpstr>
      <vt:lpstr>Industrial Economics</vt:lpstr>
      <vt:lpstr>INDUSTRIALIZATION</vt:lpstr>
      <vt:lpstr>INDUSTRIALIZATION</vt:lpstr>
      <vt:lpstr>INDUSTRIALIZATION</vt:lpstr>
      <vt:lpstr>INDUSTRIALIZATION</vt:lpstr>
      <vt:lpstr>Objectives of industrialization</vt:lpstr>
      <vt:lpstr>Characteristics of Industrialization</vt:lpstr>
      <vt:lpstr>Characteristics of Industrialization</vt:lpstr>
      <vt:lpstr>Characteristics of Industrialization</vt:lpstr>
      <vt:lpstr>Firm</vt:lpstr>
      <vt:lpstr>Firm</vt:lpstr>
      <vt:lpstr>Types of Firm</vt:lpstr>
      <vt:lpstr>THE NEED FOR GROWTH</vt:lpstr>
      <vt:lpstr>The desirability of growth at macro level</vt:lpstr>
      <vt:lpstr>The desirability of growth at macro level</vt:lpstr>
      <vt:lpstr>SIZE OF THE FIRM </vt:lpstr>
      <vt:lpstr>Factors Determining the Size of Firm</vt:lpstr>
      <vt:lpstr>Factors Determining the Size of Firm</vt:lpstr>
      <vt:lpstr>Factors Determining the Size of Firm</vt:lpstr>
      <vt:lpstr>Factors Determining the Size of Firm</vt:lpstr>
      <vt:lpstr>Factors Determining the Size of Firm</vt:lpstr>
      <vt:lpstr>STRATEGIC BEHAVIOUR OF THE FIRMS AND GAME THEORY</vt:lpstr>
      <vt:lpstr>GAME THEORY</vt:lpstr>
      <vt:lpstr>Basic terms and tools used in the analysis and application of game theory</vt:lpstr>
      <vt:lpstr>Interdependence</vt:lpstr>
      <vt:lpstr>Strategy</vt:lpstr>
      <vt:lpstr>Pay-off Matrix</vt:lpstr>
      <vt:lpstr>Dominant Strategy</vt:lpstr>
      <vt:lpstr>Prisoner’s Dilemma</vt:lpstr>
      <vt:lpstr>Prisoner’s Dilemma</vt:lpstr>
      <vt:lpstr>Prisoner’s Dilemma</vt:lpstr>
      <vt:lpstr>Prisoner’s Dilemma</vt:lpstr>
      <vt:lpstr>Pricing of a New Product</vt:lpstr>
      <vt:lpstr>Pricing of a New Product</vt:lpstr>
      <vt:lpstr>Penetration Price Policy</vt:lpstr>
      <vt:lpstr>Skimming Price Policy</vt:lpstr>
      <vt:lpstr>Theories of Pricing</vt:lpstr>
      <vt:lpstr>Cost-Plus Pricing</vt:lpstr>
      <vt:lpstr>Multiple Product Pricing</vt:lpstr>
      <vt:lpstr>Pricing in the Life-Cycle of a Product</vt:lpstr>
      <vt:lpstr>Transfer Pricing</vt:lpstr>
      <vt:lpstr>Transfer Pricing</vt:lpstr>
      <vt:lpstr>Peak Load Pricing</vt:lpstr>
      <vt:lpstr>Market Forces</vt:lpstr>
      <vt:lpstr>Ownership and Management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 Industrial Economics</dc:title>
  <dc:creator>Niranjan Deokule</dc:creator>
  <cp:lastModifiedBy>Niranjan Deokule</cp:lastModifiedBy>
  <cp:revision>88</cp:revision>
  <dcterms:created xsi:type="dcterms:W3CDTF">2022-03-20T12:25:23Z</dcterms:created>
  <dcterms:modified xsi:type="dcterms:W3CDTF">2022-04-15T15:09:19Z</dcterms:modified>
</cp:coreProperties>
</file>